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0" r:id="rId2"/>
    <p:sldId id="291" r:id="rId3"/>
    <p:sldId id="264" r:id="rId4"/>
    <p:sldId id="292" r:id="rId5"/>
    <p:sldId id="293" r:id="rId6"/>
    <p:sldId id="295" r:id="rId7"/>
    <p:sldId id="296" r:id="rId8"/>
    <p:sldId id="299" r:id="rId9"/>
    <p:sldId id="294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98" r:id="rId23"/>
    <p:sldId id="313" r:id="rId24"/>
    <p:sldId id="314" r:id="rId25"/>
    <p:sldId id="315" r:id="rId26"/>
    <p:sldId id="316" r:id="rId27"/>
    <p:sldId id="317" r:id="rId28"/>
    <p:sldId id="319" r:id="rId29"/>
    <p:sldId id="318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70000"/>
    <a:srgbClr val="9B1533"/>
    <a:srgbClr val="EBB000"/>
    <a:srgbClr val="731025"/>
    <a:srgbClr val="C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4"/>
    <p:restoredTop sz="85893" autoAdjust="0"/>
  </p:normalViewPr>
  <p:slideViewPr>
    <p:cSldViewPr snapToGrid="0" snapToObjects="1">
      <p:cViewPr>
        <p:scale>
          <a:sx n="69" d="100"/>
          <a:sy n="69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EB08-5D81-4888-9FDC-8071143721B8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15CB0-E662-4809-9616-2CAFC981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52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6DB13F-D3C8-4EBC-BD0D-2F920F84EBF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74040C-8DFC-45F5-B0D1-8F0B8219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stance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stance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sample sport season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2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Eigenvector matrix (101x101)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101 PCs contain coefficients that are the loading each variable has on a PC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Eigenvalue matrix (101x1)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indicate relative contribution each PC has on the total variance in the data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3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95.6%</a:t>
            </a:r>
            <a:r>
              <a:rPr lang="en-US" baseline="0" dirty="0" smtClean="0"/>
              <a:t> of the total variance is explained by 3 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6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PC1 (dot)</a:t>
            </a:r>
          </a:p>
          <a:p>
            <a:r>
              <a:rPr lang="en-US" dirty="0" smtClean="0"/>
              <a:t>PC2 (dash-dot)</a:t>
            </a:r>
          </a:p>
          <a:p>
            <a:r>
              <a:rPr lang="en-US" dirty="0" smtClean="0"/>
              <a:t>PC3</a:t>
            </a:r>
            <a:r>
              <a:rPr lang="en-US" baseline="0" dirty="0" smtClean="0"/>
              <a:t> (dash)</a:t>
            </a:r>
          </a:p>
          <a:p>
            <a:r>
              <a:rPr lang="en-US" baseline="0" dirty="0" smtClean="0"/>
              <a:t>Solid is total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6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9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9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Doctors recording patients diagnosis in a sports medicine</a:t>
            </a:r>
            <a:r>
              <a:rPr lang="en-US" baseline="0" dirty="0" smtClean="0"/>
              <a:t> clinic over two years in 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3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0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1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have enough participants for a mixed-model ANOVA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8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43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stance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May be due to weak hip abductor musculature  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6661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May be due to tight iliotibial band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stance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stance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040C-8DFC-45F5-B0D1-8F0B82199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2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2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8944-AF35-8A42-AD36-200F6227E67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2E41-CB4E-4545-80DC-CE6E4B2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T1\Desktop\Eric Foch ITBs 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" y="182565"/>
            <a:ext cx="9008907" cy="60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9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</a:rPr>
              <a:t>Dissertation Study 1: </a:t>
            </a:r>
            <a:br>
              <a:rPr lang="en-US" sz="3200" dirty="0" smtClean="0">
                <a:latin typeface="Helvetica"/>
              </a:rPr>
            </a:br>
            <a:r>
              <a:rPr lang="en-US" sz="3200" dirty="0" smtClean="0">
                <a:latin typeface="Helvetica"/>
              </a:rPr>
              <a:t>Discrete Analysis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Three groups: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current ITBS, previous ITBS,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and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healthy controls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(Nine runners per group)</a:t>
            </a:r>
          </a:p>
          <a:p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Hypotheses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Discrete running biomechanics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will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differ in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peak: 1) trunk  ipsilateral flexion, and 2) hip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adduction angle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Iliotibial band flexibility (examined via Ober’s test) will be less in runners with current ITBS and previous ITBS compared to healthy controls.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Maximal voluntary isometric (MVIC) hip abductor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strength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will be less in runners with current ITBS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and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previous ITBS compared to healthy controls.</a:t>
            </a:r>
          </a:p>
        </p:txBody>
      </p:sp>
    </p:spTree>
    <p:extLst>
      <p:ext uri="{BB962C8B-B14F-4D97-AF65-F5344CB8AC3E}">
        <p14:creationId xmlns:p14="http://schemas.microsoft.com/office/powerpoint/2010/main" val="12176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Results: Trunk Ipsilateral Flexion (</a:t>
            </a:r>
            <a:r>
              <a:rPr lang="el-GR" sz="3200" dirty="0">
                <a:latin typeface="Helvetica" panose="020B0604020202020204" pitchFamily="34" charset="0"/>
                <a:cs typeface="Helvetica" panose="020B0604020202020204" pitchFamily="34" charset="0"/>
              </a:rPr>
              <a:t>θ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354" y="1274008"/>
            <a:ext cx="5250416" cy="4368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1725" y="5634907"/>
            <a:ext cx="3259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Foch et al., 2015. Gait Posture;41:706-10.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23560" y="4257702"/>
            <a:ext cx="2438400" cy="923330"/>
            <a:chOff x="7652084" y="4427621"/>
            <a:chExt cx="243840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8287475" y="4427621"/>
              <a:ext cx="1803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Current ITBS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Previous ITBS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Controls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7652084" y="4644189"/>
              <a:ext cx="635391" cy="802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52084" y="4889286"/>
              <a:ext cx="635392" cy="3555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684168" y="5157535"/>
              <a:ext cx="611330" cy="8023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1977" y="1274008"/>
            <a:ext cx="1458552" cy="4985392"/>
            <a:chOff x="7278542" y="1272534"/>
            <a:chExt cx="1458552" cy="498539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40000">
              <a:off x="7289294" y="3276601"/>
              <a:ext cx="1447800" cy="298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542" y="1272534"/>
              <a:ext cx="1438275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Circular Arrow 14"/>
            <p:cNvSpPr/>
            <p:nvPr/>
          </p:nvSpPr>
          <p:spPr>
            <a:xfrm>
              <a:off x="8104490" y="1799567"/>
              <a:ext cx="535176" cy="593080"/>
            </a:xfrm>
            <a:prstGeom prst="circular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8287" y="2090572"/>
            <a:ext cx="478972" cy="1365793"/>
            <a:chOff x="2337052" y="2090572"/>
            <a:chExt cx="478972" cy="1365793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466778" y="2241721"/>
              <a:ext cx="239072" cy="120937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37052" y="2090572"/>
                  <a:ext cx="478972" cy="468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052" y="2090572"/>
                  <a:ext cx="478972" cy="4680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 flipH="1">
              <a:off x="2427357" y="2187661"/>
              <a:ext cx="22833" cy="126870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42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Results: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Hip Adduction (</a:t>
            </a:r>
            <a:r>
              <a:rPr lang="el-GR" sz="3200" dirty="0">
                <a:latin typeface="Helvetica" panose="020B0604020202020204" pitchFamily="34" charset="0"/>
                <a:cs typeface="Helvetica" panose="020B0604020202020204" pitchFamily="34" charset="0"/>
              </a:rPr>
              <a:t>θ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407" y="1458405"/>
            <a:ext cx="4509104" cy="41118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5849" y="5660319"/>
            <a:ext cx="3259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Foch et al., 2015. Gait Posture;41:706-10.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85379" y="1469659"/>
            <a:ext cx="2438400" cy="923330"/>
            <a:chOff x="7652084" y="4427621"/>
            <a:chExt cx="2438400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8287475" y="4427621"/>
              <a:ext cx="1803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Current ITBS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Previous ITBS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Controls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652084" y="4644189"/>
              <a:ext cx="635391" cy="802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652084" y="4889286"/>
              <a:ext cx="635392" cy="3555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684168" y="5157535"/>
              <a:ext cx="611330" cy="8023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51627" y="1263601"/>
            <a:ext cx="1447800" cy="4985392"/>
            <a:chOff x="1834979" y="1274008"/>
            <a:chExt cx="1447800" cy="4985392"/>
          </a:xfrm>
        </p:grpSpPr>
        <p:grpSp>
          <p:nvGrpSpPr>
            <p:cNvPr id="28" name="Group 27"/>
            <p:cNvGrpSpPr/>
            <p:nvPr/>
          </p:nvGrpSpPr>
          <p:grpSpPr>
            <a:xfrm>
              <a:off x="1834979" y="1274008"/>
              <a:ext cx="1447800" cy="4985392"/>
              <a:chOff x="7289294" y="1272534"/>
              <a:chExt cx="1447800" cy="4985392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94" y="3276601"/>
                <a:ext cx="1447800" cy="298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1796" y="1272534"/>
                <a:ext cx="1438275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Circular Arrow 33"/>
              <p:cNvSpPr/>
              <p:nvPr/>
            </p:nvSpPr>
            <p:spPr>
              <a:xfrm rot="5887932">
                <a:off x="8098353" y="3716855"/>
                <a:ext cx="660659" cy="593080"/>
              </a:xfrm>
              <a:prstGeom prst="circular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flipH="1">
              <a:off x="2753362" y="3786975"/>
              <a:ext cx="98419" cy="1178458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57299" y="3723572"/>
              <a:ext cx="791461" cy="7904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50048" y="3876217"/>
                  <a:ext cx="478972" cy="468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048" y="3876217"/>
                  <a:ext cx="478972" cy="4680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43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</a:rPr>
              <a:t>Results: Iliotibial Band Flexibility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195263" y="868680"/>
            <a:ext cx="8683625" cy="5111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8438" y="839771"/>
            <a:ext cx="8677275" cy="5105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73137" y="1025844"/>
            <a:ext cx="7761288" cy="4570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76" y="3310255"/>
            <a:ext cx="969963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370388" y="2245044"/>
            <a:ext cx="968375" cy="3351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10313" y="2092644"/>
            <a:ext cx="968375" cy="35036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2886076" y="2729231"/>
            <a:ext cx="55563" cy="581025"/>
          </a:xfrm>
          <a:custGeom>
            <a:avLst/>
            <a:gdLst>
              <a:gd name="T0" fmla="*/ 15 w 35"/>
              <a:gd name="T1" fmla="*/ 366 h 366"/>
              <a:gd name="T2" fmla="*/ 15 w 35"/>
              <a:gd name="T3" fmla="*/ 2 h 366"/>
              <a:gd name="T4" fmla="*/ 21 w 35"/>
              <a:gd name="T5" fmla="*/ 2 h 366"/>
              <a:gd name="T6" fmla="*/ 21 w 35"/>
              <a:gd name="T7" fmla="*/ 366 h 366"/>
              <a:gd name="T8" fmla="*/ 15 w 35"/>
              <a:gd name="T9" fmla="*/ 366 h 366"/>
              <a:gd name="T10" fmla="*/ 0 w 35"/>
              <a:gd name="T11" fmla="*/ 0 h 366"/>
              <a:gd name="T12" fmla="*/ 35 w 35"/>
              <a:gd name="T13" fmla="*/ 0 h 366"/>
              <a:gd name="T14" fmla="*/ 35 w 35"/>
              <a:gd name="T15" fmla="*/ 5 h 366"/>
              <a:gd name="T16" fmla="*/ 0 w 35"/>
              <a:gd name="T17" fmla="*/ 5 h 366"/>
              <a:gd name="T18" fmla="*/ 0 w 35"/>
              <a:gd name="T19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366">
                <a:moveTo>
                  <a:pt x="15" y="366"/>
                </a:moveTo>
                <a:lnTo>
                  <a:pt x="15" y="2"/>
                </a:lnTo>
                <a:lnTo>
                  <a:pt x="21" y="2"/>
                </a:lnTo>
                <a:lnTo>
                  <a:pt x="21" y="366"/>
                </a:lnTo>
                <a:lnTo>
                  <a:pt x="15" y="366"/>
                </a:lnTo>
                <a:close/>
                <a:moveTo>
                  <a:pt x="0" y="0"/>
                </a:moveTo>
                <a:lnTo>
                  <a:pt x="35" y="0"/>
                </a:lnTo>
                <a:lnTo>
                  <a:pt x="35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4826000" y="1494155"/>
            <a:ext cx="57150" cy="750888"/>
          </a:xfrm>
          <a:custGeom>
            <a:avLst/>
            <a:gdLst>
              <a:gd name="T0" fmla="*/ 15 w 36"/>
              <a:gd name="T1" fmla="*/ 473 h 473"/>
              <a:gd name="T2" fmla="*/ 15 w 36"/>
              <a:gd name="T3" fmla="*/ 2 h 473"/>
              <a:gd name="T4" fmla="*/ 21 w 36"/>
              <a:gd name="T5" fmla="*/ 2 h 473"/>
              <a:gd name="T6" fmla="*/ 21 w 36"/>
              <a:gd name="T7" fmla="*/ 473 h 473"/>
              <a:gd name="T8" fmla="*/ 15 w 36"/>
              <a:gd name="T9" fmla="*/ 473 h 473"/>
              <a:gd name="T10" fmla="*/ 0 w 36"/>
              <a:gd name="T11" fmla="*/ 0 h 473"/>
              <a:gd name="T12" fmla="*/ 36 w 36"/>
              <a:gd name="T13" fmla="*/ 0 h 473"/>
              <a:gd name="T14" fmla="*/ 36 w 36"/>
              <a:gd name="T15" fmla="*/ 5 h 473"/>
              <a:gd name="T16" fmla="*/ 0 w 36"/>
              <a:gd name="T17" fmla="*/ 5 h 473"/>
              <a:gd name="T18" fmla="*/ 0 w 36"/>
              <a:gd name="T1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473">
                <a:moveTo>
                  <a:pt x="15" y="473"/>
                </a:moveTo>
                <a:lnTo>
                  <a:pt x="15" y="2"/>
                </a:lnTo>
                <a:lnTo>
                  <a:pt x="21" y="2"/>
                </a:lnTo>
                <a:lnTo>
                  <a:pt x="21" y="473"/>
                </a:lnTo>
                <a:lnTo>
                  <a:pt x="15" y="473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6765925" y="1784669"/>
            <a:ext cx="57150" cy="307975"/>
          </a:xfrm>
          <a:custGeom>
            <a:avLst/>
            <a:gdLst>
              <a:gd name="T0" fmla="*/ 15 w 36"/>
              <a:gd name="T1" fmla="*/ 194 h 194"/>
              <a:gd name="T2" fmla="*/ 15 w 36"/>
              <a:gd name="T3" fmla="*/ 2 h 194"/>
              <a:gd name="T4" fmla="*/ 21 w 36"/>
              <a:gd name="T5" fmla="*/ 2 h 194"/>
              <a:gd name="T6" fmla="*/ 21 w 36"/>
              <a:gd name="T7" fmla="*/ 194 h 194"/>
              <a:gd name="T8" fmla="*/ 15 w 36"/>
              <a:gd name="T9" fmla="*/ 194 h 194"/>
              <a:gd name="T10" fmla="*/ 0 w 36"/>
              <a:gd name="T11" fmla="*/ 0 h 194"/>
              <a:gd name="T12" fmla="*/ 36 w 36"/>
              <a:gd name="T13" fmla="*/ 0 h 194"/>
              <a:gd name="T14" fmla="*/ 36 w 36"/>
              <a:gd name="T15" fmla="*/ 5 h 194"/>
              <a:gd name="T16" fmla="*/ 0 w 36"/>
              <a:gd name="T17" fmla="*/ 5 h 194"/>
              <a:gd name="T18" fmla="*/ 0 w 36"/>
              <a:gd name="T1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94">
                <a:moveTo>
                  <a:pt x="15" y="194"/>
                </a:moveTo>
                <a:lnTo>
                  <a:pt x="15" y="2"/>
                </a:lnTo>
                <a:lnTo>
                  <a:pt x="21" y="2"/>
                </a:lnTo>
                <a:lnTo>
                  <a:pt x="21" y="194"/>
                </a:lnTo>
                <a:lnTo>
                  <a:pt x="15" y="194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68376" y="1025844"/>
            <a:ext cx="9525" cy="4570413"/>
          </a:xfrm>
          <a:prstGeom prst="rect">
            <a:avLst/>
          </a:prstGeom>
          <a:noFill/>
          <a:ln w="1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906463" y="1022668"/>
            <a:ext cx="66675" cy="4578350"/>
          </a:xfrm>
          <a:custGeom>
            <a:avLst/>
            <a:gdLst>
              <a:gd name="T0" fmla="*/ 0 w 42"/>
              <a:gd name="T1" fmla="*/ 2879 h 2884"/>
              <a:gd name="T2" fmla="*/ 42 w 42"/>
              <a:gd name="T3" fmla="*/ 2879 h 2884"/>
              <a:gd name="T4" fmla="*/ 42 w 42"/>
              <a:gd name="T5" fmla="*/ 2884 h 2884"/>
              <a:gd name="T6" fmla="*/ 0 w 42"/>
              <a:gd name="T7" fmla="*/ 2884 h 2884"/>
              <a:gd name="T8" fmla="*/ 0 w 42"/>
              <a:gd name="T9" fmla="*/ 2879 h 2884"/>
              <a:gd name="T10" fmla="*/ 0 w 42"/>
              <a:gd name="T11" fmla="*/ 2399 h 2884"/>
              <a:gd name="T12" fmla="*/ 42 w 42"/>
              <a:gd name="T13" fmla="*/ 2399 h 2884"/>
              <a:gd name="T14" fmla="*/ 42 w 42"/>
              <a:gd name="T15" fmla="*/ 2404 h 2884"/>
              <a:gd name="T16" fmla="*/ 0 w 42"/>
              <a:gd name="T17" fmla="*/ 2404 h 2884"/>
              <a:gd name="T18" fmla="*/ 0 w 42"/>
              <a:gd name="T19" fmla="*/ 2399 h 2884"/>
              <a:gd name="T20" fmla="*/ 0 w 42"/>
              <a:gd name="T21" fmla="*/ 1919 h 2884"/>
              <a:gd name="T22" fmla="*/ 42 w 42"/>
              <a:gd name="T23" fmla="*/ 1919 h 2884"/>
              <a:gd name="T24" fmla="*/ 42 w 42"/>
              <a:gd name="T25" fmla="*/ 1924 h 2884"/>
              <a:gd name="T26" fmla="*/ 0 w 42"/>
              <a:gd name="T27" fmla="*/ 1924 h 2884"/>
              <a:gd name="T28" fmla="*/ 0 w 42"/>
              <a:gd name="T29" fmla="*/ 1919 h 2884"/>
              <a:gd name="T30" fmla="*/ 0 w 42"/>
              <a:gd name="T31" fmla="*/ 1439 h 2884"/>
              <a:gd name="T32" fmla="*/ 42 w 42"/>
              <a:gd name="T33" fmla="*/ 1439 h 2884"/>
              <a:gd name="T34" fmla="*/ 42 w 42"/>
              <a:gd name="T35" fmla="*/ 1444 h 2884"/>
              <a:gd name="T36" fmla="*/ 0 w 42"/>
              <a:gd name="T37" fmla="*/ 1444 h 2884"/>
              <a:gd name="T38" fmla="*/ 0 w 42"/>
              <a:gd name="T39" fmla="*/ 1439 h 2884"/>
              <a:gd name="T40" fmla="*/ 0 w 42"/>
              <a:gd name="T41" fmla="*/ 959 h 2884"/>
              <a:gd name="T42" fmla="*/ 42 w 42"/>
              <a:gd name="T43" fmla="*/ 959 h 2884"/>
              <a:gd name="T44" fmla="*/ 42 w 42"/>
              <a:gd name="T45" fmla="*/ 964 h 2884"/>
              <a:gd name="T46" fmla="*/ 0 w 42"/>
              <a:gd name="T47" fmla="*/ 964 h 2884"/>
              <a:gd name="T48" fmla="*/ 0 w 42"/>
              <a:gd name="T49" fmla="*/ 959 h 2884"/>
              <a:gd name="T50" fmla="*/ 0 w 42"/>
              <a:gd name="T51" fmla="*/ 480 h 2884"/>
              <a:gd name="T52" fmla="*/ 42 w 42"/>
              <a:gd name="T53" fmla="*/ 480 h 2884"/>
              <a:gd name="T54" fmla="*/ 42 w 42"/>
              <a:gd name="T55" fmla="*/ 485 h 2884"/>
              <a:gd name="T56" fmla="*/ 0 w 42"/>
              <a:gd name="T57" fmla="*/ 485 h 2884"/>
              <a:gd name="T58" fmla="*/ 0 w 42"/>
              <a:gd name="T59" fmla="*/ 480 h 2884"/>
              <a:gd name="T60" fmla="*/ 0 w 42"/>
              <a:gd name="T61" fmla="*/ 0 h 2884"/>
              <a:gd name="T62" fmla="*/ 42 w 42"/>
              <a:gd name="T63" fmla="*/ 0 h 2884"/>
              <a:gd name="T64" fmla="*/ 42 w 42"/>
              <a:gd name="T65" fmla="*/ 5 h 2884"/>
              <a:gd name="T66" fmla="*/ 0 w 42"/>
              <a:gd name="T67" fmla="*/ 5 h 2884"/>
              <a:gd name="T68" fmla="*/ 0 w 42"/>
              <a:gd name="T69" fmla="*/ 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" h="2884">
                <a:moveTo>
                  <a:pt x="0" y="2879"/>
                </a:moveTo>
                <a:lnTo>
                  <a:pt x="42" y="2879"/>
                </a:lnTo>
                <a:lnTo>
                  <a:pt x="42" y="2884"/>
                </a:lnTo>
                <a:lnTo>
                  <a:pt x="0" y="2884"/>
                </a:lnTo>
                <a:lnTo>
                  <a:pt x="0" y="2879"/>
                </a:lnTo>
                <a:close/>
                <a:moveTo>
                  <a:pt x="0" y="2399"/>
                </a:moveTo>
                <a:lnTo>
                  <a:pt x="42" y="2399"/>
                </a:lnTo>
                <a:lnTo>
                  <a:pt x="42" y="2404"/>
                </a:lnTo>
                <a:lnTo>
                  <a:pt x="0" y="2404"/>
                </a:lnTo>
                <a:lnTo>
                  <a:pt x="0" y="2399"/>
                </a:lnTo>
                <a:close/>
                <a:moveTo>
                  <a:pt x="0" y="1919"/>
                </a:moveTo>
                <a:lnTo>
                  <a:pt x="42" y="1919"/>
                </a:lnTo>
                <a:lnTo>
                  <a:pt x="42" y="1924"/>
                </a:lnTo>
                <a:lnTo>
                  <a:pt x="0" y="1924"/>
                </a:lnTo>
                <a:lnTo>
                  <a:pt x="0" y="1919"/>
                </a:lnTo>
                <a:close/>
                <a:moveTo>
                  <a:pt x="0" y="1439"/>
                </a:moveTo>
                <a:lnTo>
                  <a:pt x="42" y="1439"/>
                </a:lnTo>
                <a:lnTo>
                  <a:pt x="42" y="1444"/>
                </a:lnTo>
                <a:lnTo>
                  <a:pt x="0" y="1444"/>
                </a:lnTo>
                <a:lnTo>
                  <a:pt x="0" y="1439"/>
                </a:lnTo>
                <a:close/>
                <a:moveTo>
                  <a:pt x="0" y="959"/>
                </a:moveTo>
                <a:lnTo>
                  <a:pt x="42" y="959"/>
                </a:lnTo>
                <a:lnTo>
                  <a:pt x="42" y="964"/>
                </a:lnTo>
                <a:lnTo>
                  <a:pt x="0" y="964"/>
                </a:lnTo>
                <a:lnTo>
                  <a:pt x="0" y="959"/>
                </a:lnTo>
                <a:close/>
                <a:moveTo>
                  <a:pt x="0" y="480"/>
                </a:moveTo>
                <a:lnTo>
                  <a:pt x="42" y="480"/>
                </a:lnTo>
                <a:lnTo>
                  <a:pt x="42" y="485"/>
                </a:lnTo>
                <a:lnTo>
                  <a:pt x="0" y="485"/>
                </a:lnTo>
                <a:lnTo>
                  <a:pt x="0" y="480"/>
                </a:lnTo>
                <a:close/>
                <a:moveTo>
                  <a:pt x="0" y="0"/>
                </a:moveTo>
                <a:lnTo>
                  <a:pt x="42" y="0"/>
                </a:lnTo>
                <a:lnTo>
                  <a:pt x="4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973137" y="5593080"/>
            <a:ext cx="7761288" cy="7938"/>
          </a:xfrm>
          <a:prstGeom prst="rect">
            <a:avLst/>
          </a:prstGeom>
          <a:noFill/>
          <a:ln w="1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66750" y="5489893"/>
            <a:ext cx="12824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66750" y="4727893"/>
            <a:ext cx="12824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52450" y="3965893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52450" y="3203893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52450" y="2441893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52450" y="1681480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52450" y="919480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rot="16200000">
            <a:off x="-1216818" y="2993549"/>
            <a:ext cx="31924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Iliotibial Band Flexibility (°)</a:t>
            </a:r>
            <a:endParaRPr lang="en-US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63551" y="2327594"/>
            <a:ext cx="65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195263" y="868680"/>
            <a:ext cx="8683625" cy="5111750"/>
          </a:xfrm>
          <a:custGeom>
            <a:avLst/>
            <a:gdLst>
              <a:gd name="T0" fmla="*/ 0 w 22796"/>
              <a:gd name="T1" fmla="*/ 12 h 16560"/>
              <a:gd name="T2" fmla="*/ 12 w 22796"/>
              <a:gd name="T3" fmla="*/ 0 h 16560"/>
              <a:gd name="T4" fmla="*/ 22784 w 22796"/>
              <a:gd name="T5" fmla="*/ 0 h 16560"/>
              <a:gd name="T6" fmla="*/ 22796 w 22796"/>
              <a:gd name="T7" fmla="*/ 12 h 16560"/>
              <a:gd name="T8" fmla="*/ 22796 w 22796"/>
              <a:gd name="T9" fmla="*/ 16548 h 16560"/>
              <a:gd name="T10" fmla="*/ 22784 w 22796"/>
              <a:gd name="T11" fmla="*/ 16560 h 16560"/>
              <a:gd name="T12" fmla="*/ 12 w 22796"/>
              <a:gd name="T13" fmla="*/ 16560 h 16560"/>
              <a:gd name="T14" fmla="*/ 0 w 22796"/>
              <a:gd name="T15" fmla="*/ 16548 h 16560"/>
              <a:gd name="T16" fmla="*/ 0 w 22796"/>
              <a:gd name="T17" fmla="*/ 12 h 16560"/>
              <a:gd name="T18" fmla="*/ 24 w 22796"/>
              <a:gd name="T19" fmla="*/ 16548 h 16560"/>
              <a:gd name="T20" fmla="*/ 12 w 22796"/>
              <a:gd name="T21" fmla="*/ 16536 h 16560"/>
              <a:gd name="T22" fmla="*/ 22784 w 22796"/>
              <a:gd name="T23" fmla="*/ 16536 h 16560"/>
              <a:gd name="T24" fmla="*/ 22772 w 22796"/>
              <a:gd name="T25" fmla="*/ 16548 h 16560"/>
              <a:gd name="T26" fmla="*/ 22772 w 22796"/>
              <a:gd name="T27" fmla="*/ 12 h 16560"/>
              <a:gd name="T28" fmla="*/ 22784 w 22796"/>
              <a:gd name="T29" fmla="*/ 24 h 16560"/>
              <a:gd name="T30" fmla="*/ 12 w 22796"/>
              <a:gd name="T31" fmla="*/ 24 h 16560"/>
              <a:gd name="T32" fmla="*/ 24 w 22796"/>
              <a:gd name="T33" fmla="*/ 12 h 16560"/>
              <a:gd name="T34" fmla="*/ 24 w 22796"/>
              <a:gd name="T35" fmla="*/ 16548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796" h="16560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2784" y="0"/>
                </a:lnTo>
                <a:cubicBezTo>
                  <a:pt x="22791" y="0"/>
                  <a:pt x="22796" y="6"/>
                  <a:pt x="22796" y="12"/>
                </a:cubicBezTo>
                <a:lnTo>
                  <a:pt x="22796" y="16548"/>
                </a:lnTo>
                <a:cubicBezTo>
                  <a:pt x="22796" y="16555"/>
                  <a:pt x="22791" y="16560"/>
                  <a:pt x="22784" y="16560"/>
                </a:cubicBezTo>
                <a:lnTo>
                  <a:pt x="12" y="16560"/>
                </a:lnTo>
                <a:cubicBezTo>
                  <a:pt x="6" y="16560"/>
                  <a:pt x="0" y="16555"/>
                  <a:pt x="0" y="16548"/>
                </a:cubicBezTo>
                <a:lnTo>
                  <a:pt x="0" y="12"/>
                </a:lnTo>
                <a:close/>
                <a:moveTo>
                  <a:pt x="24" y="16548"/>
                </a:moveTo>
                <a:lnTo>
                  <a:pt x="12" y="16536"/>
                </a:lnTo>
                <a:lnTo>
                  <a:pt x="22784" y="16536"/>
                </a:lnTo>
                <a:lnTo>
                  <a:pt x="22772" y="16548"/>
                </a:lnTo>
                <a:lnTo>
                  <a:pt x="22772" y="12"/>
                </a:lnTo>
                <a:lnTo>
                  <a:pt x="22784" y="24"/>
                </a:lnTo>
                <a:lnTo>
                  <a:pt x="12" y="24"/>
                </a:lnTo>
                <a:lnTo>
                  <a:pt x="24" y="12"/>
                </a:lnTo>
                <a:lnTo>
                  <a:pt x="24" y="16548"/>
                </a:lnTo>
                <a:close/>
              </a:path>
            </a:pathLst>
          </a:custGeom>
          <a:noFill/>
          <a:ln w="7620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02123" y="5626555"/>
            <a:ext cx="5431110" cy="278320"/>
            <a:chOff x="3761049" y="6205675"/>
            <a:chExt cx="5431110" cy="278320"/>
          </a:xfrm>
          <a:noFill/>
        </p:grpSpPr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761049" y="6206996"/>
              <a:ext cx="1423467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Current ITBS</a:t>
              </a:r>
              <a:endParaRPr lang="en-US" sz="24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652729" y="6205675"/>
              <a:ext cx="3539430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Previous ITBS           </a:t>
              </a:r>
              <a:r>
                <a:rPr lang="en-US" b="1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Controls    </a:t>
              </a:r>
              <a:endParaRPr lang="en-US" sz="24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0" name="4-Point Star 29"/>
          <p:cNvSpPr/>
          <p:nvPr/>
        </p:nvSpPr>
        <p:spPr>
          <a:xfrm>
            <a:off x="2555874" y="2468881"/>
            <a:ext cx="228600" cy="228600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4-Point Star 30"/>
          <p:cNvSpPr/>
          <p:nvPr/>
        </p:nvSpPr>
        <p:spPr>
          <a:xfrm>
            <a:off x="4740275" y="1125304"/>
            <a:ext cx="228600" cy="228600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3009902" y="2466726"/>
            <a:ext cx="228600" cy="2286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6656137" y="1452880"/>
            <a:ext cx="228600" cy="2286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</a:rPr>
              <a:t>Results: Hip Abductor Strength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AutoShape 213"/>
          <p:cNvSpPr>
            <a:spLocks noChangeAspect="1" noChangeArrowheads="1" noTextEdit="1"/>
          </p:cNvSpPr>
          <p:nvPr/>
        </p:nvSpPr>
        <p:spPr bwMode="auto">
          <a:xfrm>
            <a:off x="179764" y="1203964"/>
            <a:ext cx="8683627" cy="48339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215"/>
          <p:cNvSpPr>
            <a:spLocks noChangeArrowheads="1"/>
          </p:cNvSpPr>
          <p:nvPr/>
        </p:nvSpPr>
        <p:spPr bwMode="auto">
          <a:xfrm>
            <a:off x="182939" y="1207139"/>
            <a:ext cx="8677277" cy="48275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216"/>
          <p:cNvSpPr>
            <a:spLocks noChangeArrowheads="1"/>
          </p:cNvSpPr>
          <p:nvPr/>
        </p:nvSpPr>
        <p:spPr bwMode="auto">
          <a:xfrm>
            <a:off x="905891" y="1375413"/>
            <a:ext cx="7761289" cy="43227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217"/>
          <p:cNvSpPr>
            <a:spLocks noChangeArrowheads="1"/>
          </p:cNvSpPr>
          <p:nvPr/>
        </p:nvSpPr>
        <p:spPr bwMode="auto">
          <a:xfrm>
            <a:off x="2413377" y="3686819"/>
            <a:ext cx="969963" cy="198914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218"/>
          <p:cNvSpPr>
            <a:spLocks noChangeArrowheads="1"/>
          </p:cNvSpPr>
          <p:nvPr/>
        </p:nvSpPr>
        <p:spPr bwMode="auto">
          <a:xfrm>
            <a:off x="4354890" y="4086870"/>
            <a:ext cx="968375" cy="158909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219"/>
          <p:cNvSpPr>
            <a:spLocks noChangeArrowheads="1"/>
          </p:cNvSpPr>
          <p:nvPr/>
        </p:nvSpPr>
        <p:spPr bwMode="auto">
          <a:xfrm>
            <a:off x="6294815" y="3005779"/>
            <a:ext cx="968375" cy="267018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reeform 220"/>
          <p:cNvSpPr>
            <a:spLocks noEditPoints="1"/>
          </p:cNvSpPr>
          <p:nvPr/>
        </p:nvSpPr>
        <p:spPr bwMode="auto">
          <a:xfrm>
            <a:off x="2870577" y="3272480"/>
            <a:ext cx="55563" cy="414338"/>
          </a:xfrm>
          <a:custGeom>
            <a:avLst/>
            <a:gdLst>
              <a:gd name="T0" fmla="*/ 15 w 35"/>
              <a:gd name="T1" fmla="*/ 261 h 261"/>
              <a:gd name="T2" fmla="*/ 15 w 35"/>
              <a:gd name="T3" fmla="*/ 2 h 261"/>
              <a:gd name="T4" fmla="*/ 21 w 35"/>
              <a:gd name="T5" fmla="*/ 2 h 261"/>
              <a:gd name="T6" fmla="*/ 21 w 35"/>
              <a:gd name="T7" fmla="*/ 261 h 261"/>
              <a:gd name="T8" fmla="*/ 15 w 35"/>
              <a:gd name="T9" fmla="*/ 261 h 261"/>
              <a:gd name="T10" fmla="*/ 0 w 35"/>
              <a:gd name="T11" fmla="*/ 0 h 261"/>
              <a:gd name="T12" fmla="*/ 35 w 35"/>
              <a:gd name="T13" fmla="*/ 0 h 261"/>
              <a:gd name="T14" fmla="*/ 35 w 35"/>
              <a:gd name="T15" fmla="*/ 5 h 261"/>
              <a:gd name="T16" fmla="*/ 0 w 35"/>
              <a:gd name="T17" fmla="*/ 5 h 261"/>
              <a:gd name="T18" fmla="*/ 0 w 35"/>
              <a:gd name="T1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261">
                <a:moveTo>
                  <a:pt x="15" y="261"/>
                </a:moveTo>
                <a:lnTo>
                  <a:pt x="15" y="2"/>
                </a:lnTo>
                <a:lnTo>
                  <a:pt x="21" y="2"/>
                </a:lnTo>
                <a:lnTo>
                  <a:pt x="21" y="261"/>
                </a:lnTo>
                <a:lnTo>
                  <a:pt x="15" y="261"/>
                </a:lnTo>
                <a:close/>
                <a:moveTo>
                  <a:pt x="0" y="0"/>
                </a:moveTo>
                <a:lnTo>
                  <a:pt x="35" y="0"/>
                </a:lnTo>
                <a:lnTo>
                  <a:pt x="35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Freeform 221"/>
          <p:cNvSpPr>
            <a:spLocks noEditPoints="1"/>
          </p:cNvSpPr>
          <p:nvPr/>
        </p:nvSpPr>
        <p:spPr bwMode="auto">
          <a:xfrm>
            <a:off x="4810502" y="3553469"/>
            <a:ext cx="57150" cy="533401"/>
          </a:xfrm>
          <a:custGeom>
            <a:avLst/>
            <a:gdLst>
              <a:gd name="T0" fmla="*/ 15 w 36"/>
              <a:gd name="T1" fmla="*/ 336 h 336"/>
              <a:gd name="T2" fmla="*/ 15 w 36"/>
              <a:gd name="T3" fmla="*/ 2 h 336"/>
              <a:gd name="T4" fmla="*/ 21 w 36"/>
              <a:gd name="T5" fmla="*/ 2 h 336"/>
              <a:gd name="T6" fmla="*/ 21 w 36"/>
              <a:gd name="T7" fmla="*/ 336 h 336"/>
              <a:gd name="T8" fmla="*/ 15 w 36"/>
              <a:gd name="T9" fmla="*/ 336 h 336"/>
              <a:gd name="T10" fmla="*/ 0 w 36"/>
              <a:gd name="T11" fmla="*/ 0 h 336"/>
              <a:gd name="T12" fmla="*/ 36 w 36"/>
              <a:gd name="T13" fmla="*/ 0 h 336"/>
              <a:gd name="T14" fmla="*/ 36 w 36"/>
              <a:gd name="T15" fmla="*/ 4 h 336"/>
              <a:gd name="T16" fmla="*/ 0 w 36"/>
              <a:gd name="T17" fmla="*/ 4 h 336"/>
              <a:gd name="T18" fmla="*/ 0 w 36"/>
              <a:gd name="T19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336">
                <a:moveTo>
                  <a:pt x="15" y="336"/>
                </a:moveTo>
                <a:lnTo>
                  <a:pt x="15" y="2"/>
                </a:lnTo>
                <a:lnTo>
                  <a:pt x="21" y="2"/>
                </a:lnTo>
                <a:lnTo>
                  <a:pt x="21" y="336"/>
                </a:lnTo>
                <a:lnTo>
                  <a:pt x="15" y="336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Freeform 222"/>
          <p:cNvSpPr>
            <a:spLocks noEditPoints="1"/>
          </p:cNvSpPr>
          <p:nvPr/>
        </p:nvSpPr>
        <p:spPr bwMode="auto">
          <a:xfrm>
            <a:off x="6750427" y="2029465"/>
            <a:ext cx="57150" cy="976314"/>
          </a:xfrm>
          <a:custGeom>
            <a:avLst/>
            <a:gdLst>
              <a:gd name="T0" fmla="*/ 15 w 36"/>
              <a:gd name="T1" fmla="*/ 615 h 615"/>
              <a:gd name="T2" fmla="*/ 15 w 36"/>
              <a:gd name="T3" fmla="*/ 3 h 615"/>
              <a:gd name="T4" fmla="*/ 21 w 36"/>
              <a:gd name="T5" fmla="*/ 3 h 615"/>
              <a:gd name="T6" fmla="*/ 21 w 36"/>
              <a:gd name="T7" fmla="*/ 615 h 615"/>
              <a:gd name="T8" fmla="*/ 15 w 36"/>
              <a:gd name="T9" fmla="*/ 615 h 615"/>
              <a:gd name="T10" fmla="*/ 0 w 36"/>
              <a:gd name="T11" fmla="*/ 0 h 615"/>
              <a:gd name="T12" fmla="*/ 36 w 36"/>
              <a:gd name="T13" fmla="*/ 0 h 615"/>
              <a:gd name="T14" fmla="*/ 36 w 36"/>
              <a:gd name="T15" fmla="*/ 5 h 615"/>
              <a:gd name="T16" fmla="*/ 0 w 36"/>
              <a:gd name="T17" fmla="*/ 5 h 615"/>
              <a:gd name="T18" fmla="*/ 0 w 36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615">
                <a:moveTo>
                  <a:pt x="15" y="615"/>
                </a:moveTo>
                <a:lnTo>
                  <a:pt x="15" y="3"/>
                </a:lnTo>
                <a:lnTo>
                  <a:pt x="21" y="3"/>
                </a:lnTo>
                <a:lnTo>
                  <a:pt x="21" y="615"/>
                </a:lnTo>
                <a:lnTo>
                  <a:pt x="15" y="615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223"/>
          <p:cNvSpPr>
            <a:spLocks noChangeArrowheads="1"/>
          </p:cNvSpPr>
          <p:nvPr/>
        </p:nvSpPr>
        <p:spPr bwMode="auto">
          <a:xfrm>
            <a:off x="952877" y="1353189"/>
            <a:ext cx="9525" cy="4322771"/>
          </a:xfrm>
          <a:prstGeom prst="rect">
            <a:avLst/>
          </a:prstGeom>
          <a:noFill/>
          <a:ln w="1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Freeform 224"/>
          <p:cNvSpPr>
            <a:spLocks noEditPoints="1"/>
          </p:cNvSpPr>
          <p:nvPr/>
        </p:nvSpPr>
        <p:spPr bwMode="auto">
          <a:xfrm>
            <a:off x="890964" y="1350014"/>
            <a:ext cx="66675" cy="4329121"/>
          </a:xfrm>
          <a:custGeom>
            <a:avLst/>
            <a:gdLst>
              <a:gd name="T0" fmla="*/ 0 w 42"/>
              <a:gd name="T1" fmla="*/ 2722 h 2727"/>
              <a:gd name="T2" fmla="*/ 42 w 42"/>
              <a:gd name="T3" fmla="*/ 2722 h 2727"/>
              <a:gd name="T4" fmla="*/ 42 w 42"/>
              <a:gd name="T5" fmla="*/ 2727 h 2727"/>
              <a:gd name="T6" fmla="*/ 0 w 42"/>
              <a:gd name="T7" fmla="*/ 2727 h 2727"/>
              <a:gd name="T8" fmla="*/ 0 w 42"/>
              <a:gd name="T9" fmla="*/ 2722 h 2727"/>
              <a:gd name="T10" fmla="*/ 0 w 42"/>
              <a:gd name="T11" fmla="*/ 2382 h 2727"/>
              <a:gd name="T12" fmla="*/ 42 w 42"/>
              <a:gd name="T13" fmla="*/ 2382 h 2727"/>
              <a:gd name="T14" fmla="*/ 42 w 42"/>
              <a:gd name="T15" fmla="*/ 2386 h 2727"/>
              <a:gd name="T16" fmla="*/ 0 w 42"/>
              <a:gd name="T17" fmla="*/ 2386 h 2727"/>
              <a:gd name="T18" fmla="*/ 0 w 42"/>
              <a:gd name="T19" fmla="*/ 2382 h 2727"/>
              <a:gd name="T20" fmla="*/ 0 w 42"/>
              <a:gd name="T21" fmla="*/ 2042 h 2727"/>
              <a:gd name="T22" fmla="*/ 42 w 42"/>
              <a:gd name="T23" fmla="*/ 2042 h 2727"/>
              <a:gd name="T24" fmla="*/ 42 w 42"/>
              <a:gd name="T25" fmla="*/ 2046 h 2727"/>
              <a:gd name="T26" fmla="*/ 0 w 42"/>
              <a:gd name="T27" fmla="*/ 2046 h 2727"/>
              <a:gd name="T28" fmla="*/ 0 w 42"/>
              <a:gd name="T29" fmla="*/ 2042 h 2727"/>
              <a:gd name="T30" fmla="*/ 0 w 42"/>
              <a:gd name="T31" fmla="*/ 1701 h 2727"/>
              <a:gd name="T32" fmla="*/ 42 w 42"/>
              <a:gd name="T33" fmla="*/ 1701 h 2727"/>
              <a:gd name="T34" fmla="*/ 42 w 42"/>
              <a:gd name="T35" fmla="*/ 1706 h 2727"/>
              <a:gd name="T36" fmla="*/ 0 w 42"/>
              <a:gd name="T37" fmla="*/ 1706 h 2727"/>
              <a:gd name="T38" fmla="*/ 0 w 42"/>
              <a:gd name="T39" fmla="*/ 1701 h 2727"/>
              <a:gd name="T40" fmla="*/ 0 w 42"/>
              <a:gd name="T41" fmla="*/ 1361 h 2727"/>
              <a:gd name="T42" fmla="*/ 42 w 42"/>
              <a:gd name="T43" fmla="*/ 1361 h 2727"/>
              <a:gd name="T44" fmla="*/ 42 w 42"/>
              <a:gd name="T45" fmla="*/ 1365 h 2727"/>
              <a:gd name="T46" fmla="*/ 0 w 42"/>
              <a:gd name="T47" fmla="*/ 1365 h 2727"/>
              <a:gd name="T48" fmla="*/ 0 w 42"/>
              <a:gd name="T49" fmla="*/ 1361 h 2727"/>
              <a:gd name="T50" fmla="*/ 0 w 42"/>
              <a:gd name="T51" fmla="*/ 1021 h 2727"/>
              <a:gd name="T52" fmla="*/ 42 w 42"/>
              <a:gd name="T53" fmla="*/ 1021 h 2727"/>
              <a:gd name="T54" fmla="*/ 42 w 42"/>
              <a:gd name="T55" fmla="*/ 1025 h 2727"/>
              <a:gd name="T56" fmla="*/ 0 w 42"/>
              <a:gd name="T57" fmla="*/ 1025 h 2727"/>
              <a:gd name="T58" fmla="*/ 0 w 42"/>
              <a:gd name="T59" fmla="*/ 1021 h 2727"/>
              <a:gd name="T60" fmla="*/ 0 w 42"/>
              <a:gd name="T61" fmla="*/ 680 h 2727"/>
              <a:gd name="T62" fmla="*/ 42 w 42"/>
              <a:gd name="T63" fmla="*/ 680 h 2727"/>
              <a:gd name="T64" fmla="*/ 42 w 42"/>
              <a:gd name="T65" fmla="*/ 685 h 2727"/>
              <a:gd name="T66" fmla="*/ 0 w 42"/>
              <a:gd name="T67" fmla="*/ 685 h 2727"/>
              <a:gd name="T68" fmla="*/ 0 w 42"/>
              <a:gd name="T69" fmla="*/ 680 h 2727"/>
              <a:gd name="T70" fmla="*/ 0 w 42"/>
              <a:gd name="T71" fmla="*/ 339 h 2727"/>
              <a:gd name="T72" fmla="*/ 42 w 42"/>
              <a:gd name="T73" fmla="*/ 339 h 2727"/>
              <a:gd name="T74" fmla="*/ 42 w 42"/>
              <a:gd name="T75" fmla="*/ 344 h 2727"/>
              <a:gd name="T76" fmla="*/ 0 w 42"/>
              <a:gd name="T77" fmla="*/ 344 h 2727"/>
              <a:gd name="T78" fmla="*/ 0 w 42"/>
              <a:gd name="T79" fmla="*/ 339 h 2727"/>
              <a:gd name="T80" fmla="*/ 0 w 42"/>
              <a:gd name="T81" fmla="*/ 0 h 2727"/>
              <a:gd name="T82" fmla="*/ 42 w 42"/>
              <a:gd name="T83" fmla="*/ 0 h 2727"/>
              <a:gd name="T84" fmla="*/ 42 w 42"/>
              <a:gd name="T85" fmla="*/ 4 h 2727"/>
              <a:gd name="T86" fmla="*/ 0 w 42"/>
              <a:gd name="T87" fmla="*/ 4 h 2727"/>
              <a:gd name="T88" fmla="*/ 0 w 42"/>
              <a:gd name="T89" fmla="*/ 0 h 2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" h="2727">
                <a:moveTo>
                  <a:pt x="0" y="2722"/>
                </a:moveTo>
                <a:lnTo>
                  <a:pt x="42" y="2722"/>
                </a:lnTo>
                <a:lnTo>
                  <a:pt x="42" y="2727"/>
                </a:lnTo>
                <a:lnTo>
                  <a:pt x="0" y="2727"/>
                </a:lnTo>
                <a:lnTo>
                  <a:pt x="0" y="2722"/>
                </a:lnTo>
                <a:close/>
                <a:moveTo>
                  <a:pt x="0" y="2382"/>
                </a:moveTo>
                <a:lnTo>
                  <a:pt x="42" y="2382"/>
                </a:lnTo>
                <a:lnTo>
                  <a:pt x="42" y="2386"/>
                </a:lnTo>
                <a:lnTo>
                  <a:pt x="0" y="2386"/>
                </a:lnTo>
                <a:lnTo>
                  <a:pt x="0" y="2382"/>
                </a:lnTo>
                <a:close/>
                <a:moveTo>
                  <a:pt x="0" y="2042"/>
                </a:moveTo>
                <a:lnTo>
                  <a:pt x="42" y="2042"/>
                </a:lnTo>
                <a:lnTo>
                  <a:pt x="42" y="2046"/>
                </a:lnTo>
                <a:lnTo>
                  <a:pt x="0" y="2046"/>
                </a:lnTo>
                <a:lnTo>
                  <a:pt x="0" y="2042"/>
                </a:lnTo>
                <a:close/>
                <a:moveTo>
                  <a:pt x="0" y="1701"/>
                </a:moveTo>
                <a:lnTo>
                  <a:pt x="42" y="1701"/>
                </a:lnTo>
                <a:lnTo>
                  <a:pt x="42" y="1706"/>
                </a:lnTo>
                <a:lnTo>
                  <a:pt x="0" y="1706"/>
                </a:lnTo>
                <a:lnTo>
                  <a:pt x="0" y="1701"/>
                </a:lnTo>
                <a:close/>
                <a:moveTo>
                  <a:pt x="0" y="1361"/>
                </a:moveTo>
                <a:lnTo>
                  <a:pt x="42" y="1361"/>
                </a:lnTo>
                <a:lnTo>
                  <a:pt x="42" y="1365"/>
                </a:lnTo>
                <a:lnTo>
                  <a:pt x="0" y="1365"/>
                </a:lnTo>
                <a:lnTo>
                  <a:pt x="0" y="1361"/>
                </a:lnTo>
                <a:close/>
                <a:moveTo>
                  <a:pt x="0" y="1021"/>
                </a:moveTo>
                <a:lnTo>
                  <a:pt x="42" y="1021"/>
                </a:lnTo>
                <a:lnTo>
                  <a:pt x="42" y="1025"/>
                </a:lnTo>
                <a:lnTo>
                  <a:pt x="0" y="1025"/>
                </a:lnTo>
                <a:lnTo>
                  <a:pt x="0" y="1021"/>
                </a:lnTo>
                <a:close/>
                <a:moveTo>
                  <a:pt x="0" y="680"/>
                </a:moveTo>
                <a:lnTo>
                  <a:pt x="42" y="680"/>
                </a:lnTo>
                <a:lnTo>
                  <a:pt x="42" y="685"/>
                </a:lnTo>
                <a:lnTo>
                  <a:pt x="0" y="685"/>
                </a:lnTo>
                <a:lnTo>
                  <a:pt x="0" y="680"/>
                </a:lnTo>
                <a:close/>
                <a:moveTo>
                  <a:pt x="0" y="339"/>
                </a:moveTo>
                <a:lnTo>
                  <a:pt x="42" y="339"/>
                </a:lnTo>
                <a:lnTo>
                  <a:pt x="42" y="344"/>
                </a:lnTo>
                <a:lnTo>
                  <a:pt x="0" y="344"/>
                </a:lnTo>
                <a:lnTo>
                  <a:pt x="0" y="339"/>
                </a:lnTo>
                <a:close/>
                <a:moveTo>
                  <a:pt x="0" y="0"/>
                </a:moveTo>
                <a:lnTo>
                  <a:pt x="42" y="0"/>
                </a:lnTo>
                <a:lnTo>
                  <a:pt x="42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225"/>
          <p:cNvSpPr>
            <a:spLocks noChangeArrowheads="1"/>
          </p:cNvSpPr>
          <p:nvPr/>
        </p:nvSpPr>
        <p:spPr bwMode="auto">
          <a:xfrm>
            <a:off x="957639" y="5671197"/>
            <a:ext cx="7761289" cy="7938"/>
          </a:xfrm>
          <a:prstGeom prst="rect">
            <a:avLst/>
          </a:prstGeom>
          <a:noFill/>
          <a:ln w="1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226"/>
          <p:cNvSpPr>
            <a:spLocks noChangeArrowheads="1"/>
          </p:cNvSpPr>
          <p:nvPr/>
        </p:nvSpPr>
        <p:spPr bwMode="auto">
          <a:xfrm>
            <a:off x="651251" y="5574359"/>
            <a:ext cx="12824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Rectangle 227"/>
          <p:cNvSpPr>
            <a:spLocks noChangeArrowheads="1"/>
          </p:cNvSpPr>
          <p:nvPr/>
        </p:nvSpPr>
        <p:spPr bwMode="auto">
          <a:xfrm>
            <a:off x="651251" y="5034608"/>
            <a:ext cx="12824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Rectangle 228"/>
          <p:cNvSpPr>
            <a:spLocks noChangeArrowheads="1"/>
          </p:cNvSpPr>
          <p:nvPr/>
        </p:nvSpPr>
        <p:spPr bwMode="auto">
          <a:xfrm>
            <a:off x="536951" y="4494857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n-US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Rectangle 229"/>
          <p:cNvSpPr>
            <a:spLocks noChangeArrowheads="1"/>
          </p:cNvSpPr>
          <p:nvPr/>
        </p:nvSpPr>
        <p:spPr bwMode="auto">
          <a:xfrm>
            <a:off x="536951" y="3953518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n-US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Rectangle 230"/>
          <p:cNvSpPr>
            <a:spLocks noChangeArrowheads="1"/>
          </p:cNvSpPr>
          <p:nvPr/>
        </p:nvSpPr>
        <p:spPr bwMode="auto">
          <a:xfrm>
            <a:off x="536951" y="3413767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Rectangle 231"/>
          <p:cNvSpPr>
            <a:spLocks noChangeArrowheads="1"/>
          </p:cNvSpPr>
          <p:nvPr/>
        </p:nvSpPr>
        <p:spPr bwMode="auto">
          <a:xfrm>
            <a:off x="536951" y="2874016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Rectangle 232"/>
          <p:cNvSpPr>
            <a:spLocks noChangeArrowheads="1"/>
          </p:cNvSpPr>
          <p:nvPr/>
        </p:nvSpPr>
        <p:spPr bwMode="auto">
          <a:xfrm>
            <a:off x="536951" y="2334265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Rectangle 233"/>
          <p:cNvSpPr>
            <a:spLocks noChangeArrowheads="1"/>
          </p:cNvSpPr>
          <p:nvPr/>
        </p:nvSpPr>
        <p:spPr bwMode="auto">
          <a:xfrm>
            <a:off x="536951" y="1792927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</a:t>
            </a:r>
            <a:endParaRPr lang="en-US" sz="2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Rectangle 234"/>
          <p:cNvSpPr>
            <a:spLocks noChangeArrowheads="1"/>
          </p:cNvSpPr>
          <p:nvPr/>
        </p:nvSpPr>
        <p:spPr bwMode="auto">
          <a:xfrm>
            <a:off x="536951" y="1251588"/>
            <a:ext cx="256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</a:t>
            </a:r>
            <a:endParaRPr lang="en-US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Rectangle 235"/>
          <p:cNvSpPr>
            <a:spLocks noChangeArrowheads="1"/>
          </p:cNvSpPr>
          <p:nvPr/>
        </p:nvSpPr>
        <p:spPr bwMode="auto">
          <a:xfrm rot="16200000">
            <a:off x="-1836283" y="3242400"/>
            <a:ext cx="4386920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Hip </a:t>
            </a:r>
            <a:r>
              <a:rPr lang="en-US" b="1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Abductor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Strength (%</a:t>
            </a:r>
            <a:r>
              <a:rPr lang="en-US" b="1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BW*height)</a:t>
            </a:r>
            <a:endParaRPr lang="en-US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Freeform 236"/>
          <p:cNvSpPr>
            <a:spLocks noEditPoints="1"/>
          </p:cNvSpPr>
          <p:nvPr/>
        </p:nvSpPr>
        <p:spPr bwMode="auto">
          <a:xfrm>
            <a:off x="179764" y="1203964"/>
            <a:ext cx="8683627" cy="4833947"/>
          </a:xfrm>
          <a:custGeom>
            <a:avLst/>
            <a:gdLst>
              <a:gd name="T0" fmla="*/ 0 w 22796"/>
              <a:gd name="T1" fmla="*/ 12 h 16560"/>
              <a:gd name="T2" fmla="*/ 12 w 22796"/>
              <a:gd name="T3" fmla="*/ 0 h 16560"/>
              <a:gd name="T4" fmla="*/ 22784 w 22796"/>
              <a:gd name="T5" fmla="*/ 0 h 16560"/>
              <a:gd name="T6" fmla="*/ 22796 w 22796"/>
              <a:gd name="T7" fmla="*/ 12 h 16560"/>
              <a:gd name="T8" fmla="*/ 22796 w 22796"/>
              <a:gd name="T9" fmla="*/ 16548 h 16560"/>
              <a:gd name="T10" fmla="*/ 22784 w 22796"/>
              <a:gd name="T11" fmla="*/ 16560 h 16560"/>
              <a:gd name="T12" fmla="*/ 12 w 22796"/>
              <a:gd name="T13" fmla="*/ 16560 h 16560"/>
              <a:gd name="T14" fmla="*/ 0 w 22796"/>
              <a:gd name="T15" fmla="*/ 16548 h 16560"/>
              <a:gd name="T16" fmla="*/ 0 w 22796"/>
              <a:gd name="T17" fmla="*/ 12 h 16560"/>
              <a:gd name="T18" fmla="*/ 24 w 22796"/>
              <a:gd name="T19" fmla="*/ 16548 h 16560"/>
              <a:gd name="T20" fmla="*/ 12 w 22796"/>
              <a:gd name="T21" fmla="*/ 16536 h 16560"/>
              <a:gd name="T22" fmla="*/ 22784 w 22796"/>
              <a:gd name="T23" fmla="*/ 16536 h 16560"/>
              <a:gd name="T24" fmla="*/ 22772 w 22796"/>
              <a:gd name="T25" fmla="*/ 16548 h 16560"/>
              <a:gd name="T26" fmla="*/ 22772 w 22796"/>
              <a:gd name="T27" fmla="*/ 12 h 16560"/>
              <a:gd name="T28" fmla="*/ 22784 w 22796"/>
              <a:gd name="T29" fmla="*/ 24 h 16560"/>
              <a:gd name="T30" fmla="*/ 12 w 22796"/>
              <a:gd name="T31" fmla="*/ 24 h 16560"/>
              <a:gd name="T32" fmla="*/ 24 w 22796"/>
              <a:gd name="T33" fmla="*/ 12 h 16560"/>
              <a:gd name="T34" fmla="*/ 24 w 22796"/>
              <a:gd name="T35" fmla="*/ 16548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796" h="16560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2784" y="0"/>
                </a:lnTo>
                <a:cubicBezTo>
                  <a:pt x="22791" y="0"/>
                  <a:pt x="22796" y="6"/>
                  <a:pt x="22796" y="12"/>
                </a:cubicBezTo>
                <a:lnTo>
                  <a:pt x="22796" y="16548"/>
                </a:lnTo>
                <a:cubicBezTo>
                  <a:pt x="22796" y="16555"/>
                  <a:pt x="22791" y="16560"/>
                  <a:pt x="22784" y="16560"/>
                </a:cubicBezTo>
                <a:lnTo>
                  <a:pt x="12" y="16560"/>
                </a:lnTo>
                <a:cubicBezTo>
                  <a:pt x="6" y="16560"/>
                  <a:pt x="0" y="16555"/>
                  <a:pt x="0" y="16548"/>
                </a:cubicBezTo>
                <a:lnTo>
                  <a:pt x="0" y="12"/>
                </a:lnTo>
                <a:close/>
                <a:moveTo>
                  <a:pt x="24" y="16548"/>
                </a:moveTo>
                <a:lnTo>
                  <a:pt x="12" y="16536"/>
                </a:lnTo>
                <a:lnTo>
                  <a:pt x="22784" y="16536"/>
                </a:lnTo>
                <a:lnTo>
                  <a:pt x="22772" y="16548"/>
                </a:lnTo>
                <a:lnTo>
                  <a:pt x="22772" y="12"/>
                </a:lnTo>
                <a:lnTo>
                  <a:pt x="22784" y="24"/>
                </a:lnTo>
                <a:lnTo>
                  <a:pt x="12" y="24"/>
                </a:lnTo>
                <a:lnTo>
                  <a:pt x="24" y="12"/>
                </a:lnTo>
                <a:lnTo>
                  <a:pt x="24" y="16548"/>
                </a:lnTo>
                <a:close/>
              </a:path>
            </a:pathLst>
          </a:custGeom>
          <a:noFill/>
          <a:ln w="7620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4742317" y="3209019"/>
            <a:ext cx="228600" cy="2286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6669580" y="1692913"/>
            <a:ext cx="228600" cy="2286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86624" y="5657035"/>
            <a:ext cx="5431110" cy="278320"/>
            <a:chOff x="3761049" y="6205675"/>
            <a:chExt cx="5431110" cy="278320"/>
          </a:xfrm>
          <a:noFill/>
        </p:grpSpPr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3761049" y="6206996"/>
              <a:ext cx="1423467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Current ITBS</a:t>
              </a:r>
              <a:endParaRPr lang="en-US" sz="24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5652729" y="6205675"/>
              <a:ext cx="3539430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Previous ITBS           </a:t>
              </a:r>
              <a:r>
                <a:rPr lang="en-US" b="1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Controls    </a:t>
              </a:r>
              <a:endParaRPr lang="en-US" sz="24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3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</a:rPr>
              <a:t>Interpretation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2324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Greater trunk ipsilateral flexion may be a consequence of ITBS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Lower hip abductor strength may be a residual effect of excessive trunk ipsilateral flexion due to injury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Less hip adduction and running with a more vertical trunk during running may be a compensatory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strategy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to decrease pain when injured</a:t>
            </a:r>
          </a:p>
          <a:p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ITBS interventions should target proper trunk motion, as well as strengthen lower extremity musculature even after ITBS symptoms </a:t>
            </a:r>
            <a:r>
              <a:rPr lang="en-US" sz="3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subside</a:t>
            </a:r>
            <a:endParaRPr lang="en-US" sz="3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</a:rPr>
              <a:t>Dissertation Study 2: </a:t>
            </a:r>
            <a:br>
              <a:rPr lang="en-US" sz="3200" dirty="0" smtClean="0">
                <a:latin typeface="Helvetica"/>
              </a:rPr>
            </a:br>
            <a:r>
              <a:rPr lang="en-US" sz="3200" dirty="0" smtClean="0">
                <a:latin typeface="Helvetica"/>
              </a:rPr>
              <a:t>Principal Components Analysis (PCA)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23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PCA captures time-varying movement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pattern  of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Based on the assumption most data can be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described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by a few dominant modes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Transforms correlated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signals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into fewer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uncorrelated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signals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PCA may provide deeper understanding of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injury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risk factors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Performing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PCA: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Normalized Hip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Adduction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Angle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816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Compile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input data for PCA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Standardize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input matrix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X (Controls &amp; Pre-ITBS)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 runners per group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Compute covariance matrix (C) of the standardized matrix X</a:t>
            </a:r>
          </a:p>
          <a:p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PCA performed using </a:t>
            </a:r>
            <a:r>
              <a:rPr lang="en-US" sz="3000" dirty="0" err="1">
                <a:latin typeface="Helvetica" panose="020B0604020202020204" pitchFamily="34" charset="0"/>
                <a:cs typeface="Helvetica" panose="020B0604020202020204" pitchFamily="34" charset="0"/>
              </a:rPr>
              <a:t>eigendecompostion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 of matrix C</a:t>
            </a:r>
          </a:p>
          <a:p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End up with three new matrices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Statistically analyzed matrix  PC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scores matrix </a:t>
            </a:r>
            <a:endParaRPr lang="en-US" sz="2600" dirty="0" smtClean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ach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participant’s 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score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on all 101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Only need ~3 PCs to explain the hip adduction angle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 (Previously): </a:t>
            </a:r>
            <a:b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Hip Adduction (</a:t>
            </a:r>
            <a:r>
              <a:rPr lang="el-GR" sz="3200" dirty="0">
                <a:latin typeface="Helvetica" panose="020B0604020202020204" pitchFamily="34" charset="0"/>
                <a:cs typeface="Helvetica" panose="020B0604020202020204" pitchFamily="34" charset="0"/>
              </a:rPr>
              <a:t>θ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" y="1458405"/>
            <a:ext cx="6834091" cy="41118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93598" y="5570221"/>
            <a:ext cx="3259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Foch et al., 2015. Gait Posture;41:706-10.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97671" y="1591579"/>
            <a:ext cx="2438400" cy="923330"/>
            <a:chOff x="7652084" y="4427621"/>
            <a:chExt cx="2438400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8287475" y="4427621"/>
              <a:ext cx="1803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Current ITBS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Previous ITBS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Controls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652084" y="4644189"/>
              <a:ext cx="635391" cy="802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652084" y="4889286"/>
              <a:ext cx="635392" cy="3555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684168" y="5157535"/>
              <a:ext cx="611330" cy="8023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48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Retained Principal Components 1-3: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Hip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Adduction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58190" y="4692123"/>
            <a:ext cx="1655575" cy="546332"/>
            <a:chOff x="7652084" y="4427621"/>
            <a:chExt cx="243840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8287475" y="4427621"/>
              <a:ext cx="1803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Previous ITBS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Controls</a:t>
              </a:r>
              <a:endPara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652084" y="4644189"/>
              <a:ext cx="635391" cy="8022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685029" y="4875497"/>
              <a:ext cx="611330" cy="8023"/>
            </a:xfrm>
            <a:prstGeom prst="line">
              <a:avLst/>
            </a:pr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57200" y="1470967"/>
            <a:ext cx="7657036" cy="4218310"/>
            <a:chOff x="163285" y="1356667"/>
            <a:chExt cx="11912471" cy="4990414"/>
          </a:xfrm>
        </p:grpSpPr>
        <p:grpSp>
          <p:nvGrpSpPr>
            <p:cNvPr id="16" name="Group 15"/>
            <p:cNvGrpSpPr/>
            <p:nvPr/>
          </p:nvGrpSpPr>
          <p:grpSpPr>
            <a:xfrm>
              <a:off x="163285" y="1356667"/>
              <a:ext cx="11912470" cy="4643860"/>
              <a:chOff x="163285" y="1636067"/>
              <a:chExt cx="11912470" cy="464386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/>
              <a:srcRect l="2833"/>
              <a:stretch/>
            </p:blipFill>
            <p:spPr>
              <a:xfrm>
                <a:off x="163285" y="1636067"/>
                <a:ext cx="4163568" cy="4634103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/>
              <a:srcRect l="7153" t="346" r="1882" b="-346"/>
              <a:stretch/>
            </p:blipFill>
            <p:spPr>
              <a:xfrm>
                <a:off x="4296590" y="1636067"/>
                <a:ext cx="3954781" cy="464386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/>
              <a:srcRect l="8409" r="2502"/>
              <a:stretch/>
            </p:blipFill>
            <p:spPr>
              <a:xfrm>
                <a:off x="8251371" y="1636067"/>
                <a:ext cx="3824384" cy="4634105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050954" y="6019381"/>
              <a:ext cx="5024802" cy="327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Foch and Milner., 2014. J Biomech;47:81-6.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1506" y="1356667"/>
              <a:ext cx="3104146" cy="8374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Principal Component 1</a:t>
              </a:r>
              <a:endParaRPr lang="en-US"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14144" y="1364855"/>
              <a:ext cx="3104146" cy="8374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Principal Component 3</a:t>
              </a:r>
              <a:endParaRPr lang="en-US"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7824" y="1364855"/>
              <a:ext cx="3104146" cy="8374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Principal Component 2</a:t>
              </a:r>
              <a:endParaRPr lang="en-US"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01054" y="1417638"/>
            <a:ext cx="2644912" cy="3934338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Iliotibial Band Syndrome:</a:t>
            </a:r>
            <a:br>
              <a:rPr lang="en-US" sz="3600" dirty="0" smtClean="0">
                <a:latin typeface="Helvetica"/>
                <a:cs typeface="Helvetica"/>
              </a:rPr>
            </a:br>
            <a:r>
              <a:rPr lang="en-US" sz="3600" dirty="0" smtClean="0">
                <a:latin typeface="Helvetica"/>
                <a:cs typeface="Helvetica"/>
              </a:rPr>
              <a:t>Neuromechanics in Female Runners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Eric Foch, Ph.D.</a:t>
            </a: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Interpreting The Retained PCs: </a:t>
            </a:r>
            <a:b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Normalized Hip Adduction Angle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68" y="1356360"/>
            <a:ext cx="6602632" cy="3703320"/>
          </a:xfrm>
          <a:prstGeom prst="rect">
            <a:avLst/>
          </a:prstGeom>
        </p:spPr>
      </p:pic>
      <p:sp>
        <p:nvSpPr>
          <p:cNvPr id="22" name="Content Placeholder 4"/>
          <p:cNvSpPr>
            <a:spLocks noGrp="1"/>
          </p:cNvSpPr>
          <p:nvPr>
            <p:ph sz="half" idx="1"/>
          </p:nvPr>
        </p:nvSpPr>
        <p:spPr>
          <a:xfrm>
            <a:off x="1055468" y="4960621"/>
            <a:ext cx="7365563" cy="1486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Fig. Magnitude of hip adduction (PC1)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ay be attributed to hip abductor musculature acting to restrict motion into adduction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Hip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Neuromechanics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Women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 With And Without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Previous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ITBS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232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Neuromechanics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explain movement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patterns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via the nervous system and skeletal muscle contraction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From the PCA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study: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Magnitude of hip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adduction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(PC1) may be attributed to hip abductor musculature acting to restrict motion into adduction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Purpose: To determine if hip neuromechanics differ during a 30-minute run between women with and without previous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ITBS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 Collection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5760" cy="4525963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aximal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voluntary isometric contraction (MVIC) hip abductor strength test before and after run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uiet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side-lying trial to establish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resting gluteus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medius activity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30-minute treadmill run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self-selected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00200"/>
            <a:ext cx="3606470" cy="3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 Collection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14801" cy="4525963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MVIC hip abductor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Before and after run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During a five second trial at the end of minute 1 and minute 29 of the run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Gluteus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medius muscle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activity recorded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Lower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extremity motion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00200"/>
            <a:ext cx="3606470" cy="3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1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Gluteus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Medius Muscle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Activity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150ms Prior to Heel-strike through Toe-off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6281" y="1698170"/>
            <a:ext cx="7857979" cy="3970828"/>
            <a:chOff x="892176" y="1698169"/>
            <a:chExt cx="10234613" cy="4982396"/>
          </a:xfrm>
        </p:grpSpPr>
        <p:grpSp>
          <p:nvGrpSpPr>
            <p:cNvPr id="11" name="Group 10"/>
            <p:cNvGrpSpPr/>
            <p:nvPr/>
          </p:nvGrpSpPr>
          <p:grpSpPr>
            <a:xfrm>
              <a:off x="892176" y="1698169"/>
              <a:ext cx="10234613" cy="4982396"/>
              <a:chOff x="892176" y="1698169"/>
              <a:chExt cx="10234613" cy="4982396"/>
            </a:xfrm>
          </p:grpSpPr>
          <p:grpSp>
            <p:nvGrpSpPr>
              <p:cNvPr id="16" name="Group 4"/>
              <p:cNvGrpSpPr>
                <a:grpSpLocks noChangeAspect="1"/>
              </p:cNvGrpSpPr>
              <p:nvPr/>
            </p:nvGrpSpPr>
            <p:grpSpPr bwMode="auto">
              <a:xfrm>
                <a:off x="892176" y="1698169"/>
                <a:ext cx="10234613" cy="4982396"/>
                <a:chOff x="467" y="839"/>
                <a:chExt cx="6447" cy="3377"/>
              </a:xfrm>
            </p:grpSpPr>
            <p:sp>
              <p:nvSpPr>
                <p:cNvPr id="1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76" y="839"/>
                  <a:ext cx="6336" cy="3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5"/>
                <p:cNvSpPr>
                  <a:spLocks noChangeArrowheads="1"/>
                </p:cNvSpPr>
                <p:nvPr/>
              </p:nvSpPr>
              <p:spPr bwMode="auto">
                <a:xfrm>
                  <a:off x="576" y="839"/>
                  <a:ext cx="6338" cy="32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6"/>
                <p:cNvSpPr>
                  <a:spLocks noChangeArrowheads="1"/>
                </p:cNvSpPr>
                <p:nvPr/>
              </p:nvSpPr>
              <p:spPr bwMode="auto">
                <a:xfrm>
                  <a:off x="576" y="839"/>
                  <a:ext cx="6338" cy="32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1400" y="1082"/>
                  <a:ext cx="4913" cy="26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1400" y="3688"/>
                  <a:ext cx="4913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>
                  <a:off x="1400" y="1082"/>
                  <a:ext cx="4913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400" y="3639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383" y="3639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365" y="3639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348" y="3639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330" y="3639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6313" y="3639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>
                  <a:off x="1400" y="1082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>
                  <a:off x="2383" y="1082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18"/>
                <p:cNvSpPr>
                  <a:spLocks noChangeShapeType="1"/>
                </p:cNvSpPr>
                <p:nvPr/>
              </p:nvSpPr>
              <p:spPr bwMode="auto">
                <a:xfrm>
                  <a:off x="3365" y="1082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>
                  <a:off x="4348" y="1082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>
                  <a:off x="5330" y="1082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21"/>
                <p:cNvSpPr>
                  <a:spLocks noChangeShapeType="1"/>
                </p:cNvSpPr>
                <p:nvPr/>
              </p:nvSpPr>
              <p:spPr bwMode="auto">
                <a:xfrm>
                  <a:off x="6313" y="1082"/>
                  <a:ext cx="0" cy="49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2"/>
                <p:cNvSpPr>
                  <a:spLocks noChangeArrowheads="1"/>
                </p:cNvSpPr>
                <p:nvPr/>
              </p:nvSpPr>
              <p:spPr bwMode="auto">
                <a:xfrm>
                  <a:off x="1363" y="3742"/>
                  <a:ext cx="81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0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" name="Rectangle 23"/>
                <p:cNvSpPr>
                  <a:spLocks noChangeArrowheads="1"/>
                </p:cNvSpPr>
                <p:nvPr/>
              </p:nvSpPr>
              <p:spPr bwMode="auto">
                <a:xfrm>
                  <a:off x="2275" y="3742"/>
                  <a:ext cx="242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100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6" name="Rectangle 24"/>
                <p:cNvSpPr>
                  <a:spLocks noChangeArrowheads="1"/>
                </p:cNvSpPr>
                <p:nvPr/>
              </p:nvSpPr>
              <p:spPr bwMode="auto">
                <a:xfrm>
                  <a:off x="3257" y="3742"/>
                  <a:ext cx="242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200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4238" y="3742"/>
                  <a:ext cx="242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300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5221" y="3742"/>
                  <a:ext cx="242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400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9" name="Rectangle 27"/>
                <p:cNvSpPr>
                  <a:spLocks noChangeArrowheads="1"/>
                </p:cNvSpPr>
                <p:nvPr/>
              </p:nvSpPr>
              <p:spPr bwMode="auto">
                <a:xfrm>
                  <a:off x="6204" y="3742"/>
                  <a:ext cx="242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500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0" name="Rectangle 28"/>
                <p:cNvSpPr>
                  <a:spLocks noChangeArrowheads="1"/>
                </p:cNvSpPr>
                <p:nvPr/>
              </p:nvSpPr>
              <p:spPr bwMode="auto">
                <a:xfrm>
                  <a:off x="1776" y="4007"/>
                  <a:ext cx="2962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Frames (Sampling Frequency 1200 Hz)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400" y="1082"/>
                  <a:ext cx="0" cy="2606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6313" y="1082"/>
                  <a:ext cx="0" cy="2606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31"/>
                <p:cNvSpPr>
                  <a:spLocks noChangeShapeType="1"/>
                </p:cNvSpPr>
                <p:nvPr/>
              </p:nvSpPr>
              <p:spPr bwMode="auto">
                <a:xfrm>
                  <a:off x="1400" y="3688"/>
                  <a:ext cx="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32"/>
                <p:cNvSpPr>
                  <a:spLocks noChangeShapeType="1"/>
                </p:cNvSpPr>
                <p:nvPr/>
              </p:nvSpPr>
              <p:spPr bwMode="auto">
                <a:xfrm>
                  <a:off x="1400" y="3036"/>
                  <a:ext cx="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33"/>
                <p:cNvSpPr>
                  <a:spLocks noChangeShapeType="1"/>
                </p:cNvSpPr>
                <p:nvPr/>
              </p:nvSpPr>
              <p:spPr bwMode="auto">
                <a:xfrm>
                  <a:off x="1400" y="2385"/>
                  <a:ext cx="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34"/>
                <p:cNvSpPr>
                  <a:spLocks noChangeShapeType="1"/>
                </p:cNvSpPr>
                <p:nvPr/>
              </p:nvSpPr>
              <p:spPr bwMode="auto">
                <a:xfrm>
                  <a:off x="1400" y="1733"/>
                  <a:ext cx="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35"/>
                <p:cNvSpPr>
                  <a:spLocks noChangeShapeType="1"/>
                </p:cNvSpPr>
                <p:nvPr/>
              </p:nvSpPr>
              <p:spPr bwMode="auto">
                <a:xfrm>
                  <a:off x="1400" y="1082"/>
                  <a:ext cx="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6264" y="3688"/>
                  <a:ext cx="49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264" y="3036"/>
                  <a:ext cx="49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6264" y="2385"/>
                  <a:ext cx="49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6264" y="1733"/>
                  <a:ext cx="49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6264" y="1082"/>
                  <a:ext cx="49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>
                  <a:off x="941" y="3621"/>
                  <a:ext cx="331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-0.15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4" name="Rectangle 42"/>
                <p:cNvSpPr>
                  <a:spLocks noChangeArrowheads="1"/>
                </p:cNvSpPr>
                <p:nvPr/>
              </p:nvSpPr>
              <p:spPr bwMode="auto">
                <a:xfrm>
                  <a:off x="941" y="2970"/>
                  <a:ext cx="331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-0.05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>
                  <a:off x="983" y="2319"/>
                  <a:ext cx="283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0.05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6" name="Rectangle 44"/>
                <p:cNvSpPr>
                  <a:spLocks noChangeArrowheads="1"/>
                </p:cNvSpPr>
                <p:nvPr/>
              </p:nvSpPr>
              <p:spPr bwMode="auto">
                <a:xfrm>
                  <a:off x="983" y="1665"/>
                  <a:ext cx="283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0.15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7" name="Rectangle 45"/>
                <p:cNvSpPr>
                  <a:spLocks noChangeArrowheads="1"/>
                </p:cNvSpPr>
                <p:nvPr/>
              </p:nvSpPr>
              <p:spPr bwMode="auto">
                <a:xfrm>
                  <a:off x="983" y="1015"/>
                  <a:ext cx="283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0.25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8" name="Rectangle 46"/>
                <p:cNvSpPr>
                  <a:spLocks noChangeArrowheads="1"/>
                </p:cNvSpPr>
                <p:nvPr/>
              </p:nvSpPr>
              <p:spPr bwMode="auto">
                <a:xfrm rot="16200000">
                  <a:off x="-583" y="2058"/>
                  <a:ext cx="2606" cy="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2000" b="1" dirty="0" smtClean="0">
                      <a:solidFill>
                        <a:srgbClr val="262626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Gluteus Medius      Muscle Activity</a:t>
                  </a: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9" name="Rectangle 47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3385"/>
                  <a:ext cx="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333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Rectangle 49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3395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Rectangle 50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3202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Rectangle 51"/>
                <p:cNvSpPr>
                  <a:spLocks noChangeArrowheads="1"/>
                </p:cNvSpPr>
                <p:nvPr/>
              </p:nvSpPr>
              <p:spPr bwMode="auto">
                <a:xfrm rot="16200000">
                  <a:off x="-317" y="2324"/>
                  <a:ext cx="264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Rectangle 52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303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Rectangle 53"/>
                <p:cNvSpPr>
                  <a:spLocks noChangeArrowheads="1"/>
                </p:cNvSpPr>
                <p:nvPr/>
              </p:nvSpPr>
              <p:spPr bwMode="auto">
                <a:xfrm rot="16200000">
                  <a:off x="919" y="2965"/>
                  <a:ext cx="109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0" u="none" strike="noStrike" cap="none" normalizeH="0" baseline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Rectangle 54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2898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Rectangle 55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279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Rectangle 56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2712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Rectangle 57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2650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Rectangle 58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258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Rectangle 59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2504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Rectangle 60"/>
                <p:cNvSpPr>
                  <a:spLocks noChangeArrowheads="1"/>
                </p:cNvSpPr>
                <p:nvPr/>
              </p:nvSpPr>
              <p:spPr bwMode="auto">
                <a:xfrm rot="16200000">
                  <a:off x="919" y="2432"/>
                  <a:ext cx="109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Rectangle 61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236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Rectangle 62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2260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Rectangle 63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2177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Rectangle 64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2098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" name="Rectangle 66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1979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Rectangle 67"/>
                <p:cNvSpPr>
                  <a:spLocks noChangeArrowheads="1"/>
                </p:cNvSpPr>
                <p:nvPr/>
              </p:nvSpPr>
              <p:spPr bwMode="auto">
                <a:xfrm rot="16200000">
                  <a:off x="918" y="1908"/>
                  <a:ext cx="109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0" u="none" strike="noStrike" cap="none" normalizeH="0" baseline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Rectangle 68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185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Rectangle 69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1759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Rectangle 70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169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Rectangle 71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1652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Rectangle 72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1593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Rectangle 73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153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Rectangle 74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1493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Rectangle 75"/>
                <p:cNvSpPr>
                  <a:spLocks noChangeArrowheads="1"/>
                </p:cNvSpPr>
                <p:nvPr/>
              </p:nvSpPr>
              <p:spPr bwMode="auto">
                <a:xfrm rot="16200000">
                  <a:off x="973" y="1429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Rectangle 76"/>
                <p:cNvSpPr>
                  <a:spLocks noChangeArrowheads="1"/>
                </p:cNvSpPr>
                <p:nvPr/>
              </p:nvSpPr>
              <p:spPr bwMode="auto">
                <a:xfrm rot="16200000">
                  <a:off x="919" y="1362"/>
                  <a:ext cx="109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0" u="none" strike="noStrike" cap="none" normalizeH="0" baseline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Rectangle 77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1332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1244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Rectangle 79"/>
                <p:cNvSpPr>
                  <a:spLocks noChangeArrowheads="1"/>
                </p:cNvSpPr>
                <p:nvPr/>
              </p:nvSpPr>
              <p:spPr bwMode="auto">
                <a:xfrm rot="16200000">
                  <a:off x="974" y="113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Rectangle 80"/>
                <p:cNvSpPr>
                  <a:spLocks noChangeArrowheads="1"/>
                </p:cNvSpPr>
                <p:nvPr/>
              </p:nvSpPr>
              <p:spPr bwMode="auto">
                <a:xfrm rot="16200000">
                  <a:off x="882" y="1099"/>
                  <a:ext cx="202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" name="Freeform 81"/>
                <p:cNvSpPr>
                  <a:spLocks/>
                </p:cNvSpPr>
                <p:nvPr/>
              </p:nvSpPr>
              <p:spPr bwMode="auto">
                <a:xfrm>
                  <a:off x="1410" y="1176"/>
                  <a:ext cx="4815" cy="2441"/>
                </a:xfrm>
                <a:custGeom>
                  <a:avLst/>
                  <a:gdLst>
                    <a:gd name="T0" fmla="*/ 69 w 4815"/>
                    <a:gd name="T1" fmla="*/ 1486 h 2441"/>
                    <a:gd name="T2" fmla="*/ 148 w 4815"/>
                    <a:gd name="T3" fmla="*/ 1463 h 2441"/>
                    <a:gd name="T4" fmla="*/ 226 w 4815"/>
                    <a:gd name="T5" fmla="*/ 1612 h 2441"/>
                    <a:gd name="T6" fmla="*/ 305 w 4815"/>
                    <a:gd name="T7" fmla="*/ 1588 h 2441"/>
                    <a:gd name="T8" fmla="*/ 384 w 4815"/>
                    <a:gd name="T9" fmla="*/ 1624 h 2441"/>
                    <a:gd name="T10" fmla="*/ 462 w 4815"/>
                    <a:gd name="T11" fmla="*/ 1523 h 2441"/>
                    <a:gd name="T12" fmla="*/ 541 w 4815"/>
                    <a:gd name="T13" fmla="*/ 1468 h 2441"/>
                    <a:gd name="T14" fmla="*/ 619 w 4815"/>
                    <a:gd name="T15" fmla="*/ 1547 h 2441"/>
                    <a:gd name="T16" fmla="*/ 698 w 4815"/>
                    <a:gd name="T17" fmla="*/ 1604 h 2441"/>
                    <a:gd name="T18" fmla="*/ 777 w 4815"/>
                    <a:gd name="T19" fmla="*/ 1578 h 2441"/>
                    <a:gd name="T20" fmla="*/ 855 w 4815"/>
                    <a:gd name="T21" fmla="*/ 1491 h 2441"/>
                    <a:gd name="T22" fmla="*/ 934 w 4815"/>
                    <a:gd name="T23" fmla="*/ 1605 h 2441"/>
                    <a:gd name="T24" fmla="*/ 1012 w 4815"/>
                    <a:gd name="T25" fmla="*/ 1437 h 2441"/>
                    <a:gd name="T26" fmla="*/ 1091 w 4815"/>
                    <a:gd name="T27" fmla="*/ 1434 h 2441"/>
                    <a:gd name="T28" fmla="*/ 1170 w 4815"/>
                    <a:gd name="T29" fmla="*/ 1550 h 2441"/>
                    <a:gd name="T30" fmla="*/ 1248 w 4815"/>
                    <a:gd name="T31" fmla="*/ 1463 h 2441"/>
                    <a:gd name="T32" fmla="*/ 1327 w 4815"/>
                    <a:gd name="T33" fmla="*/ 1763 h 2441"/>
                    <a:gd name="T34" fmla="*/ 1406 w 4815"/>
                    <a:gd name="T35" fmla="*/ 1386 h 2441"/>
                    <a:gd name="T36" fmla="*/ 1484 w 4815"/>
                    <a:gd name="T37" fmla="*/ 1648 h 2441"/>
                    <a:gd name="T38" fmla="*/ 1563 w 4815"/>
                    <a:gd name="T39" fmla="*/ 1637 h 2441"/>
                    <a:gd name="T40" fmla="*/ 1641 w 4815"/>
                    <a:gd name="T41" fmla="*/ 1654 h 2441"/>
                    <a:gd name="T42" fmla="*/ 1720 w 4815"/>
                    <a:gd name="T43" fmla="*/ 1369 h 2441"/>
                    <a:gd name="T44" fmla="*/ 1798 w 4815"/>
                    <a:gd name="T45" fmla="*/ 1451 h 2441"/>
                    <a:gd name="T46" fmla="*/ 1877 w 4815"/>
                    <a:gd name="T47" fmla="*/ 1500 h 2441"/>
                    <a:gd name="T48" fmla="*/ 1955 w 4815"/>
                    <a:gd name="T49" fmla="*/ 1080 h 2441"/>
                    <a:gd name="T50" fmla="*/ 2034 w 4815"/>
                    <a:gd name="T51" fmla="*/ 1590 h 2441"/>
                    <a:gd name="T52" fmla="*/ 2113 w 4815"/>
                    <a:gd name="T53" fmla="*/ 1898 h 2441"/>
                    <a:gd name="T54" fmla="*/ 2191 w 4815"/>
                    <a:gd name="T55" fmla="*/ 407 h 2441"/>
                    <a:gd name="T56" fmla="*/ 2270 w 4815"/>
                    <a:gd name="T57" fmla="*/ 2000 h 2441"/>
                    <a:gd name="T58" fmla="*/ 2349 w 4815"/>
                    <a:gd name="T59" fmla="*/ 1652 h 2441"/>
                    <a:gd name="T60" fmla="*/ 2427 w 4815"/>
                    <a:gd name="T61" fmla="*/ 1025 h 2441"/>
                    <a:gd name="T62" fmla="*/ 2506 w 4815"/>
                    <a:gd name="T63" fmla="*/ 1485 h 2441"/>
                    <a:gd name="T64" fmla="*/ 2584 w 4815"/>
                    <a:gd name="T65" fmla="*/ 1313 h 2441"/>
                    <a:gd name="T66" fmla="*/ 2663 w 4815"/>
                    <a:gd name="T67" fmla="*/ 1603 h 2441"/>
                    <a:gd name="T68" fmla="*/ 2742 w 4815"/>
                    <a:gd name="T69" fmla="*/ 1026 h 2441"/>
                    <a:gd name="T70" fmla="*/ 2820 w 4815"/>
                    <a:gd name="T71" fmla="*/ 241 h 2441"/>
                    <a:gd name="T72" fmla="*/ 2899 w 4815"/>
                    <a:gd name="T73" fmla="*/ 1679 h 2441"/>
                    <a:gd name="T74" fmla="*/ 2977 w 4815"/>
                    <a:gd name="T75" fmla="*/ 1615 h 2441"/>
                    <a:gd name="T76" fmla="*/ 3056 w 4815"/>
                    <a:gd name="T77" fmla="*/ 1559 h 2441"/>
                    <a:gd name="T78" fmla="*/ 3135 w 4815"/>
                    <a:gd name="T79" fmla="*/ 1612 h 2441"/>
                    <a:gd name="T80" fmla="*/ 3213 w 4815"/>
                    <a:gd name="T81" fmla="*/ 1496 h 2441"/>
                    <a:gd name="T82" fmla="*/ 3292 w 4815"/>
                    <a:gd name="T83" fmla="*/ 1505 h 2441"/>
                    <a:gd name="T84" fmla="*/ 3370 w 4815"/>
                    <a:gd name="T85" fmla="*/ 1462 h 2441"/>
                    <a:gd name="T86" fmla="*/ 3449 w 4815"/>
                    <a:gd name="T87" fmla="*/ 1491 h 2441"/>
                    <a:gd name="T88" fmla="*/ 3527 w 4815"/>
                    <a:gd name="T89" fmla="*/ 1529 h 2441"/>
                    <a:gd name="T90" fmla="*/ 3606 w 4815"/>
                    <a:gd name="T91" fmla="*/ 1560 h 2441"/>
                    <a:gd name="T92" fmla="*/ 3685 w 4815"/>
                    <a:gd name="T93" fmla="*/ 1450 h 2441"/>
                    <a:gd name="T94" fmla="*/ 3763 w 4815"/>
                    <a:gd name="T95" fmla="*/ 1515 h 2441"/>
                    <a:gd name="T96" fmla="*/ 3842 w 4815"/>
                    <a:gd name="T97" fmla="*/ 1651 h 2441"/>
                    <a:gd name="T98" fmla="*/ 3920 w 4815"/>
                    <a:gd name="T99" fmla="*/ 1600 h 2441"/>
                    <a:gd name="T100" fmla="*/ 3999 w 4815"/>
                    <a:gd name="T101" fmla="*/ 1497 h 2441"/>
                    <a:gd name="T102" fmla="*/ 4078 w 4815"/>
                    <a:gd name="T103" fmla="*/ 1442 h 2441"/>
                    <a:gd name="T104" fmla="*/ 4156 w 4815"/>
                    <a:gd name="T105" fmla="*/ 1491 h 2441"/>
                    <a:gd name="T106" fmla="*/ 4235 w 4815"/>
                    <a:gd name="T107" fmla="*/ 1555 h 2441"/>
                    <a:gd name="T108" fmla="*/ 4314 w 4815"/>
                    <a:gd name="T109" fmla="*/ 1607 h 2441"/>
                    <a:gd name="T110" fmla="*/ 4392 w 4815"/>
                    <a:gd name="T111" fmla="*/ 1550 h 2441"/>
                    <a:gd name="T112" fmla="*/ 4471 w 4815"/>
                    <a:gd name="T113" fmla="*/ 1509 h 2441"/>
                    <a:gd name="T114" fmla="*/ 4549 w 4815"/>
                    <a:gd name="T115" fmla="*/ 1516 h 2441"/>
                    <a:gd name="T116" fmla="*/ 4628 w 4815"/>
                    <a:gd name="T117" fmla="*/ 1315 h 2441"/>
                    <a:gd name="T118" fmla="*/ 4707 w 4815"/>
                    <a:gd name="T119" fmla="*/ 1609 h 2441"/>
                    <a:gd name="T120" fmla="*/ 4785 w 4815"/>
                    <a:gd name="T121" fmla="*/ 1553 h 2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815" h="2441">
                      <a:moveTo>
                        <a:pt x="0" y="1479"/>
                      </a:moveTo>
                      <a:lnTo>
                        <a:pt x="10" y="1513"/>
                      </a:lnTo>
                      <a:lnTo>
                        <a:pt x="20" y="1526"/>
                      </a:lnTo>
                      <a:lnTo>
                        <a:pt x="30" y="1475"/>
                      </a:lnTo>
                      <a:lnTo>
                        <a:pt x="40" y="1483"/>
                      </a:lnTo>
                      <a:lnTo>
                        <a:pt x="50" y="1487"/>
                      </a:lnTo>
                      <a:lnTo>
                        <a:pt x="60" y="1477"/>
                      </a:lnTo>
                      <a:lnTo>
                        <a:pt x="69" y="1486"/>
                      </a:lnTo>
                      <a:lnTo>
                        <a:pt x="79" y="1557"/>
                      </a:lnTo>
                      <a:lnTo>
                        <a:pt x="89" y="1566"/>
                      </a:lnTo>
                      <a:lnTo>
                        <a:pt x="99" y="1588"/>
                      </a:lnTo>
                      <a:lnTo>
                        <a:pt x="108" y="1603"/>
                      </a:lnTo>
                      <a:lnTo>
                        <a:pt x="118" y="1514"/>
                      </a:lnTo>
                      <a:lnTo>
                        <a:pt x="128" y="1486"/>
                      </a:lnTo>
                      <a:lnTo>
                        <a:pt x="138" y="1487"/>
                      </a:lnTo>
                      <a:lnTo>
                        <a:pt x="148" y="1463"/>
                      </a:lnTo>
                      <a:lnTo>
                        <a:pt x="158" y="1475"/>
                      </a:lnTo>
                      <a:lnTo>
                        <a:pt x="168" y="1474"/>
                      </a:lnTo>
                      <a:lnTo>
                        <a:pt x="177" y="1493"/>
                      </a:lnTo>
                      <a:lnTo>
                        <a:pt x="187" y="1584"/>
                      </a:lnTo>
                      <a:lnTo>
                        <a:pt x="197" y="1605"/>
                      </a:lnTo>
                      <a:lnTo>
                        <a:pt x="207" y="1572"/>
                      </a:lnTo>
                      <a:lnTo>
                        <a:pt x="217" y="1543"/>
                      </a:lnTo>
                      <a:lnTo>
                        <a:pt x="226" y="1612"/>
                      </a:lnTo>
                      <a:lnTo>
                        <a:pt x="236" y="1534"/>
                      </a:lnTo>
                      <a:lnTo>
                        <a:pt x="246" y="1514"/>
                      </a:lnTo>
                      <a:lnTo>
                        <a:pt x="256" y="1530"/>
                      </a:lnTo>
                      <a:lnTo>
                        <a:pt x="266" y="1462"/>
                      </a:lnTo>
                      <a:lnTo>
                        <a:pt x="276" y="1537"/>
                      </a:lnTo>
                      <a:lnTo>
                        <a:pt x="285" y="1605"/>
                      </a:lnTo>
                      <a:lnTo>
                        <a:pt x="295" y="1538"/>
                      </a:lnTo>
                      <a:lnTo>
                        <a:pt x="305" y="1588"/>
                      </a:lnTo>
                      <a:lnTo>
                        <a:pt x="315" y="1632"/>
                      </a:lnTo>
                      <a:lnTo>
                        <a:pt x="325" y="1527"/>
                      </a:lnTo>
                      <a:lnTo>
                        <a:pt x="335" y="1479"/>
                      </a:lnTo>
                      <a:lnTo>
                        <a:pt x="344" y="1497"/>
                      </a:lnTo>
                      <a:lnTo>
                        <a:pt x="354" y="1504"/>
                      </a:lnTo>
                      <a:lnTo>
                        <a:pt x="364" y="1530"/>
                      </a:lnTo>
                      <a:lnTo>
                        <a:pt x="374" y="1625"/>
                      </a:lnTo>
                      <a:lnTo>
                        <a:pt x="384" y="1624"/>
                      </a:lnTo>
                      <a:lnTo>
                        <a:pt x="393" y="1590"/>
                      </a:lnTo>
                      <a:lnTo>
                        <a:pt x="403" y="1555"/>
                      </a:lnTo>
                      <a:lnTo>
                        <a:pt x="413" y="1510"/>
                      </a:lnTo>
                      <a:lnTo>
                        <a:pt x="423" y="1555"/>
                      </a:lnTo>
                      <a:lnTo>
                        <a:pt x="433" y="1567"/>
                      </a:lnTo>
                      <a:lnTo>
                        <a:pt x="443" y="1552"/>
                      </a:lnTo>
                      <a:lnTo>
                        <a:pt x="452" y="1530"/>
                      </a:lnTo>
                      <a:lnTo>
                        <a:pt x="462" y="1523"/>
                      </a:lnTo>
                      <a:lnTo>
                        <a:pt x="472" y="1543"/>
                      </a:lnTo>
                      <a:lnTo>
                        <a:pt x="482" y="1600"/>
                      </a:lnTo>
                      <a:lnTo>
                        <a:pt x="492" y="1556"/>
                      </a:lnTo>
                      <a:lnTo>
                        <a:pt x="501" y="1475"/>
                      </a:lnTo>
                      <a:lnTo>
                        <a:pt x="511" y="1458"/>
                      </a:lnTo>
                      <a:lnTo>
                        <a:pt x="521" y="1497"/>
                      </a:lnTo>
                      <a:lnTo>
                        <a:pt x="531" y="1475"/>
                      </a:lnTo>
                      <a:lnTo>
                        <a:pt x="541" y="1468"/>
                      </a:lnTo>
                      <a:lnTo>
                        <a:pt x="551" y="1504"/>
                      </a:lnTo>
                      <a:lnTo>
                        <a:pt x="561" y="1446"/>
                      </a:lnTo>
                      <a:lnTo>
                        <a:pt x="570" y="1468"/>
                      </a:lnTo>
                      <a:lnTo>
                        <a:pt x="580" y="1544"/>
                      </a:lnTo>
                      <a:lnTo>
                        <a:pt x="590" y="1492"/>
                      </a:lnTo>
                      <a:lnTo>
                        <a:pt x="600" y="1509"/>
                      </a:lnTo>
                      <a:lnTo>
                        <a:pt x="609" y="1550"/>
                      </a:lnTo>
                      <a:lnTo>
                        <a:pt x="619" y="1547"/>
                      </a:lnTo>
                      <a:lnTo>
                        <a:pt x="629" y="1567"/>
                      </a:lnTo>
                      <a:lnTo>
                        <a:pt x="639" y="1565"/>
                      </a:lnTo>
                      <a:lnTo>
                        <a:pt x="649" y="1535"/>
                      </a:lnTo>
                      <a:lnTo>
                        <a:pt x="659" y="1532"/>
                      </a:lnTo>
                      <a:lnTo>
                        <a:pt x="669" y="1638"/>
                      </a:lnTo>
                      <a:lnTo>
                        <a:pt x="679" y="1625"/>
                      </a:lnTo>
                      <a:lnTo>
                        <a:pt x="688" y="1607"/>
                      </a:lnTo>
                      <a:lnTo>
                        <a:pt x="698" y="1604"/>
                      </a:lnTo>
                      <a:lnTo>
                        <a:pt x="708" y="1548"/>
                      </a:lnTo>
                      <a:lnTo>
                        <a:pt x="718" y="1515"/>
                      </a:lnTo>
                      <a:lnTo>
                        <a:pt x="727" y="1521"/>
                      </a:lnTo>
                      <a:lnTo>
                        <a:pt x="737" y="1487"/>
                      </a:lnTo>
                      <a:lnTo>
                        <a:pt x="747" y="1514"/>
                      </a:lnTo>
                      <a:lnTo>
                        <a:pt x="757" y="1465"/>
                      </a:lnTo>
                      <a:lnTo>
                        <a:pt x="767" y="1486"/>
                      </a:lnTo>
                      <a:lnTo>
                        <a:pt x="777" y="1578"/>
                      </a:lnTo>
                      <a:lnTo>
                        <a:pt x="787" y="1583"/>
                      </a:lnTo>
                      <a:lnTo>
                        <a:pt x="796" y="1530"/>
                      </a:lnTo>
                      <a:lnTo>
                        <a:pt x="806" y="1530"/>
                      </a:lnTo>
                      <a:lnTo>
                        <a:pt x="816" y="1516"/>
                      </a:lnTo>
                      <a:lnTo>
                        <a:pt x="826" y="1499"/>
                      </a:lnTo>
                      <a:lnTo>
                        <a:pt x="835" y="1496"/>
                      </a:lnTo>
                      <a:lnTo>
                        <a:pt x="845" y="1564"/>
                      </a:lnTo>
                      <a:lnTo>
                        <a:pt x="855" y="1491"/>
                      </a:lnTo>
                      <a:lnTo>
                        <a:pt x="865" y="1534"/>
                      </a:lnTo>
                      <a:lnTo>
                        <a:pt x="875" y="1576"/>
                      </a:lnTo>
                      <a:lnTo>
                        <a:pt x="885" y="1543"/>
                      </a:lnTo>
                      <a:lnTo>
                        <a:pt x="895" y="1490"/>
                      </a:lnTo>
                      <a:lnTo>
                        <a:pt x="904" y="1583"/>
                      </a:lnTo>
                      <a:lnTo>
                        <a:pt x="914" y="1583"/>
                      </a:lnTo>
                      <a:lnTo>
                        <a:pt x="924" y="1606"/>
                      </a:lnTo>
                      <a:lnTo>
                        <a:pt x="934" y="1605"/>
                      </a:lnTo>
                      <a:lnTo>
                        <a:pt x="944" y="1562"/>
                      </a:lnTo>
                      <a:lnTo>
                        <a:pt x="953" y="1547"/>
                      </a:lnTo>
                      <a:lnTo>
                        <a:pt x="963" y="1645"/>
                      </a:lnTo>
                      <a:lnTo>
                        <a:pt x="973" y="1659"/>
                      </a:lnTo>
                      <a:lnTo>
                        <a:pt x="983" y="1600"/>
                      </a:lnTo>
                      <a:lnTo>
                        <a:pt x="993" y="1588"/>
                      </a:lnTo>
                      <a:lnTo>
                        <a:pt x="1003" y="1523"/>
                      </a:lnTo>
                      <a:lnTo>
                        <a:pt x="1012" y="1437"/>
                      </a:lnTo>
                      <a:lnTo>
                        <a:pt x="1022" y="1418"/>
                      </a:lnTo>
                      <a:lnTo>
                        <a:pt x="1032" y="1394"/>
                      </a:lnTo>
                      <a:lnTo>
                        <a:pt x="1042" y="1425"/>
                      </a:lnTo>
                      <a:lnTo>
                        <a:pt x="1052" y="1494"/>
                      </a:lnTo>
                      <a:lnTo>
                        <a:pt x="1062" y="1522"/>
                      </a:lnTo>
                      <a:lnTo>
                        <a:pt x="1071" y="1537"/>
                      </a:lnTo>
                      <a:lnTo>
                        <a:pt x="1081" y="1491"/>
                      </a:lnTo>
                      <a:lnTo>
                        <a:pt x="1091" y="1434"/>
                      </a:lnTo>
                      <a:lnTo>
                        <a:pt x="1101" y="1446"/>
                      </a:lnTo>
                      <a:lnTo>
                        <a:pt x="1111" y="1469"/>
                      </a:lnTo>
                      <a:lnTo>
                        <a:pt x="1120" y="1470"/>
                      </a:lnTo>
                      <a:lnTo>
                        <a:pt x="1130" y="1467"/>
                      </a:lnTo>
                      <a:lnTo>
                        <a:pt x="1140" y="1539"/>
                      </a:lnTo>
                      <a:lnTo>
                        <a:pt x="1150" y="1391"/>
                      </a:lnTo>
                      <a:lnTo>
                        <a:pt x="1160" y="1388"/>
                      </a:lnTo>
                      <a:lnTo>
                        <a:pt x="1170" y="1550"/>
                      </a:lnTo>
                      <a:lnTo>
                        <a:pt x="1179" y="1516"/>
                      </a:lnTo>
                      <a:lnTo>
                        <a:pt x="1189" y="1601"/>
                      </a:lnTo>
                      <a:lnTo>
                        <a:pt x="1199" y="1668"/>
                      </a:lnTo>
                      <a:lnTo>
                        <a:pt x="1209" y="1612"/>
                      </a:lnTo>
                      <a:lnTo>
                        <a:pt x="1219" y="1590"/>
                      </a:lnTo>
                      <a:lnTo>
                        <a:pt x="1228" y="1661"/>
                      </a:lnTo>
                      <a:lnTo>
                        <a:pt x="1238" y="1551"/>
                      </a:lnTo>
                      <a:lnTo>
                        <a:pt x="1248" y="1463"/>
                      </a:lnTo>
                      <a:lnTo>
                        <a:pt x="1258" y="1554"/>
                      </a:lnTo>
                      <a:lnTo>
                        <a:pt x="1268" y="1633"/>
                      </a:lnTo>
                      <a:lnTo>
                        <a:pt x="1278" y="1538"/>
                      </a:lnTo>
                      <a:lnTo>
                        <a:pt x="1288" y="1567"/>
                      </a:lnTo>
                      <a:lnTo>
                        <a:pt x="1297" y="1607"/>
                      </a:lnTo>
                      <a:lnTo>
                        <a:pt x="1307" y="1667"/>
                      </a:lnTo>
                      <a:lnTo>
                        <a:pt x="1317" y="1775"/>
                      </a:lnTo>
                      <a:lnTo>
                        <a:pt x="1327" y="1763"/>
                      </a:lnTo>
                      <a:lnTo>
                        <a:pt x="1336" y="1651"/>
                      </a:lnTo>
                      <a:lnTo>
                        <a:pt x="1346" y="1695"/>
                      </a:lnTo>
                      <a:lnTo>
                        <a:pt x="1356" y="1734"/>
                      </a:lnTo>
                      <a:lnTo>
                        <a:pt x="1366" y="1602"/>
                      </a:lnTo>
                      <a:lnTo>
                        <a:pt x="1376" y="1495"/>
                      </a:lnTo>
                      <a:lnTo>
                        <a:pt x="1386" y="1539"/>
                      </a:lnTo>
                      <a:lnTo>
                        <a:pt x="1396" y="1567"/>
                      </a:lnTo>
                      <a:lnTo>
                        <a:pt x="1406" y="1386"/>
                      </a:lnTo>
                      <a:lnTo>
                        <a:pt x="1415" y="1076"/>
                      </a:lnTo>
                      <a:lnTo>
                        <a:pt x="1425" y="988"/>
                      </a:lnTo>
                      <a:lnTo>
                        <a:pt x="1435" y="1200"/>
                      </a:lnTo>
                      <a:lnTo>
                        <a:pt x="1445" y="1349"/>
                      </a:lnTo>
                      <a:lnTo>
                        <a:pt x="1454" y="1280"/>
                      </a:lnTo>
                      <a:lnTo>
                        <a:pt x="1464" y="1482"/>
                      </a:lnTo>
                      <a:lnTo>
                        <a:pt x="1474" y="1661"/>
                      </a:lnTo>
                      <a:lnTo>
                        <a:pt x="1484" y="1648"/>
                      </a:lnTo>
                      <a:lnTo>
                        <a:pt x="1494" y="1573"/>
                      </a:lnTo>
                      <a:lnTo>
                        <a:pt x="1504" y="1457"/>
                      </a:lnTo>
                      <a:lnTo>
                        <a:pt x="1514" y="1474"/>
                      </a:lnTo>
                      <a:lnTo>
                        <a:pt x="1523" y="1521"/>
                      </a:lnTo>
                      <a:lnTo>
                        <a:pt x="1533" y="1572"/>
                      </a:lnTo>
                      <a:lnTo>
                        <a:pt x="1543" y="1640"/>
                      </a:lnTo>
                      <a:lnTo>
                        <a:pt x="1553" y="1658"/>
                      </a:lnTo>
                      <a:lnTo>
                        <a:pt x="1563" y="1637"/>
                      </a:lnTo>
                      <a:lnTo>
                        <a:pt x="1572" y="1553"/>
                      </a:lnTo>
                      <a:lnTo>
                        <a:pt x="1582" y="1585"/>
                      </a:lnTo>
                      <a:lnTo>
                        <a:pt x="1592" y="1639"/>
                      </a:lnTo>
                      <a:lnTo>
                        <a:pt x="1602" y="1707"/>
                      </a:lnTo>
                      <a:lnTo>
                        <a:pt x="1612" y="1775"/>
                      </a:lnTo>
                      <a:lnTo>
                        <a:pt x="1622" y="1766"/>
                      </a:lnTo>
                      <a:lnTo>
                        <a:pt x="1631" y="1728"/>
                      </a:lnTo>
                      <a:lnTo>
                        <a:pt x="1641" y="1654"/>
                      </a:lnTo>
                      <a:lnTo>
                        <a:pt x="1651" y="1586"/>
                      </a:lnTo>
                      <a:lnTo>
                        <a:pt x="1661" y="1539"/>
                      </a:lnTo>
                      <a:lnTo>
                        <a:pt x="1671" y="1510"/>
                      </a:lnTo>
                      <a:lnTo>
                        <a:pt x="1680" y="1490"/>
                      </a:lnTo>
                      <a:lnTo>
                        <a:pt x="1690" y="1419"/>
                      </a:lnTo>
                      <a:lnTo>
                        <a:pt x="1700" y="1347"/>
                      </a:lnTo>
                      <a:lnTo>
                        <a:pt x="1710" y="1301"/>
                      </a:lnTo>
                      <a:lnTo>
                        <a:pt x="1720" y="1369"/>
                      </a:lnTo>
                      <a:lnTo>
                        <a:pt x="1730" y="1472"/>
                      </a:lnTo>
                      <a:lnTo>
                        <a:pt x="1739" y="1488"/>
                      </a:lnTo>
                      <a:lnTo>
                        <a:pt x="1749" y="1469"/>
                      </a:lnTo>
                      <a:lnTo>
                        <a:pt x="1759" y="1549"/>
                      </a:lnTo>
                      <a:lnTo>
                        <a:pt x="1769" y="1595"/>
                      </a:lnTo>
                      <a:lnTo>
                        <a:pt x="1779" y="1594"/>
                      </a:lnTo>
                      <a:lnTo>
                        <a:pt x="1789" y="1453"/>
                      </a:lnTo>
                      <a:lnTo>
                        <a:pt x="1798" y="1451"/>
                      </a:lnTo>
                      <a:lnTo>
                        <a:pt x="1808" y="1515"/>
                      </a:lnTo>
                      <a:lnTo>
                        <a:pt x="1818" y="1488"/>
                      </a:lnTo>
                      <a:lnTo>
                        <a:pt x="1828" y="1409"/>
                      </a:lnTo>
                      <a:lnTo>
                        <a:pt x="1838" y="1619"/>
                      </a:lnTo>
                      <a:lnTo>
                        <a:pt x="1847" y="1857"/>
                      </a:lnTo>
                      <a:lnTo>
                        <a:pt x="1857" y="1839"/>
                      </a:lnTo>
                      <a:lnTo>
                        <a:pt x="1867" y="1607"/>
                      </a:lnTo>
                      <a:lnTo>
                        <a:pt x="1877" y="1500"/>
                      </a:lnTo>
                      <a:lnTo>
                        <a:pt x="1887" y="1563"/>
                      </a:lnTo>
                      <a:lnTo>
                        <a:pt x="1897" y="1583"/>
                      </a:lnTo>
                      <a:lnTo>
                        <a:pt x="1907" y="1758"/>
                      </a:lnTo>
                      <a:lnTo>
                        <a:pt x="1916" y="1660"/>
                      </a:lnTo>
                      <a:lnTo>
                        <a:pt x="1926" y="1573"/>
                      </a:lnTo>
                      <a:lnTo>
                        <a:pt x="1936" y="1361"/>
                      </a:lnTo>
                      <a:lnTo>
                        <a:pt x="1946" y="981"/>
                      </a:lnTo>
                      <a:lnTo>
                        <a:pt x="1955" y="1080"/>
                      </a:lnTo>
                      <a:lnTo>
                        <a:pt x="1965" y="1233"/>
                      </a:lnTo>
                      <a:lnTo>
                        <a:pt x="1975" y="1358"/>
                      </a:lnTo>
                      <a:lnTo>
                        <a:pt x="1985" y="1533"/>
                      </a:lnTo>
                      <a:lnTo>
                        <a:pt x="1995" y="1504"/>
                      </a:lnTo>
                      <a:lnTo>
                        <a:pt x="2005" y="1640"/>
                      </a:lnTo>
                      <a:lnTo>
                        <a:pt x="2015" y="1869"/>
                      </a:lnTo>
                      <a:lnTo>
                        <a:pt x="2024" y="1767"/>
                      </a:lnTo>
                      <a:lnTo>
                        <a:pt x="2034" y="1590"/>
                      </a:lnTo>
                      <a:lnTo>
                        <a:pt x="2044" y="1721"/>
                      </a:lnTo>
                      <a:lnTo>
                        <a:pt x="2054" y="1980"/>
                      </a:lnTo>
                      <a:lnTo>
                        <a:pt x="2063" y="1851"/>
                      </a:lnTo>
                      <a:lnTo>
                        <a:pt x="2073" y="1702"/>
                      </a:lnTo>
                      <a:lnTo>
                        <a:pt x="2083" y="1688"/>
                      </a:lnTo>
                      <a:lnTo>
                        <a:pt x="2093" y="1269"/>
                      </a:lnTo>
                      <a:lnTo>
                        <a:pt x="2103" y="1459"/>
                      </a:lnTo>
                      <a:lnTo>
                        <a:pt x="2113" y="1898"/>
                      </a:lnTo>
                      <a:lnTo>
                        <a:pt x="2123" y="1428"/>
                      </a:lnTo>
                      <a:lnTo>
                        <a:pt x="2133" y="1359"/>
                      </a:lnTo>
                      <a:lnTo>
                        <a:pt x="2142" y="1617"/>
                      </a:lnTo>
                      <a:lnTo>
                        <a:pt x="2152" y="1510"/>
                      </a:lnTo>
                      <a:lnTo>
                        <a:pt x="2162" y="1193"/>
                      </a:lnTo>
                      <a:lnTo>
                        <a:pt x="2172" y="706"/>
                      </a:lnTo>
                      <a:lnTo>
                        <a:pt x="2181" y="307"/>
                      </a:lnTo>
                      <a:lnTo>
                        <a:pt x="2191" y="407"/>
                      </a:lnTo>
                      <a:lnTo>
                        <a:pt x="2201" y="1244"/>
                      </a:lnTo>
                      <a:lnTo>
                        <a:pt x="2211" y="1715"/>
                      </a:lnTo>
                      <a:lnTo>
                        <a:pt x="2221" y="1751"/>
                      </a:lnTo>
                      <a:lnTo>
                        <a:pt x="2231" y="1602"/>
                      </a:lnTo>
                      <a:lnTo>
                        <a:pt x="2241" y="1280"/>
                      </a:lnTo>
                      <a:lnTo>
                        <a:pt x="2250" y="1189"/>
                      </a:lnTo>
                      <a:lnTo>
                        <a:pt x="2260" y="1593"/>
                      </a:lnTo>
                      <a:lnTo>
                        <a:pt x="2270" y="2000"/>
                      </a:lnTo>
                      <a:lnTo>
                        <a:pt x="2280" y="1870"/>
                      </a:lnTo>
                      <a:lnTo>
                        <a:pt x="2290" y="2114"/>
                      </a:lnTo>
                      <a:lnTo>
                        <a:pt x="2299" y="2027"/>
                      </a:lnTo>
                      <a:lnTo>
                        <a:pt x="2309" y="1876"/>
                      </a:lnTo>
                      <a:lnTo>
                        <a:pt x="2319" y="2245"/>
                      </a:lnTo>
                      <a:lnTo>
                        <a:pt x="2329" y="2093"/>
                      </a:lnTo>
                      <a:lnTo>
                        <a:pt x="2339" y="1562"/>
                      </a:lnTo>
                      <a:lnTo>
                        <a:pt x="2349" y="1652"/>
                      </a:lnTo>
                      <a:lnTo>
                        <a:pt x="2358" y="1850"/>
                      </a:lnTo>
                      <a:lnTo>
                        <a:pt x="2368" y="1777"/>
                      </a:lnTo>
                      <a:lnTo>
                        <a:pt x="2378" y="1909"/>
                      </a:lnTo>
                      <a:lnTo>
                        <a:pt x="2388" y="2168"/>
                      </a:lnTo>
                      <a:lnTo>
                        <a:pt x="2398" y="2409"/>
                      </a:lnTo>
                      <a:lnTo>
                        <a:pt x="2407" y="2312"/>
                      </a:lnTo>
                      <a:lnTo>
                        <a:pt x="2417" y="1564"/>
                      </a:lnTo>
                      <a:lnTo>
                        <a:pt x="2427" y="1025"/>
                      </a:lnTo>
                      <a:lnTo>
                        <a:pt x="2437" y="737"/>
                      </a:lnTo>
                      <a:lnTo>
                        <a:pt x="2447" y="794"/>
                      </a:lnTo>
                      <a:lnTo>
                        <a:pt x="2457" y="1407"/>
                      </a:lnTo>
                      <a:lnTo>
                        <a:pt x="2466" y="2087"/>
                      </a:lnTo>
                      <a:lnTo>
                        <a:pt x="2476" y="1382"/>
                      </a:lnTo>
                      <a:lnTo>
                        <a:pt x="2486" y="894"/>
                      </a:lnTo>
                      <a:lnTo>
                        <a:pt x="2496" y="1471"/>
                      </a:lnTo>
                      <a:lnTo>
                        <a:pt x="2506" y="1485"/>
                      </a:lnTo>
                      <a:lnTo>
                        <a:pt x="2516" y="1297"/>
                      </a:lnTo>
                      <a:lnTo>
                        <a:pt x="2525" y="1427"/>
                      </a:lnTo>
                      <a:lnTo>
                        <a:pt x="2535" y="934"/>
                      </a:lnTo>
                      <a:lnTo>
                        <a:pt x="2545" y="149"/>
                      </a:lnTo>
                      <a:lnTo>
                        <a:pt x="2555" y="251"/>
                      </a:lnTo>
                      <a:lnTo>
                        <a:pt x="2565" y="1192"/>
                      </a:lnTo>
                      <a:lnTo>
                        <a:pt x="2574" y="1366"/>
                      </a:lnTo>
                      <a:lnTo>
                        <a:pt x="2584" y="1313"/>
                      </a:lnTo>
                      <a:lnTo>
                        <a:pt x="2594" y="1509"/>
                      </a:lnTo>
                      <a:lnTo>
                        <a:pt x="2604" y="1702"/>
                      </a:lnTo>
                      <a:lnTo>
                        <a:pt x="2614" y="2017"/>
                      </a:lnTo>
                      <a:lnTo>
                        <a:pt x="2624" y="2429"/>
                      </a:lnTo>
                      <a:lnTo>
                        <a:pt x="2634" y="2441"/>
                      </a:lnTo>
                      <a:lnTo>
                        <a:pt x="2643" y="2292"/>
                      </a:lnTo>
                      <a:lnTo>
                        <a:pt x="2653" y="1884"/>
                      </a:lnTo>
                      <a:lnTo>
                        <a:pt x="2663" y="1603"/>
                      </a:lnTo>
                      <a:lnTo>
                        <a:pt x="2673" y="1844"/>
                      </a:lnTo>
                      <a:lnTo>
                        <a:pt x="2682" y="1905"/>
                      </a:lnTo>
                      <a:lnTo>
                        <a:pt x="2692" y="1521"/>
                      </a:lnTo>
                      <a:lnTo>
                        <a:pt x="2702" y="1436"/>
                      </a:lnTo>
                      <a:lnTo>
                        <a:pt x="2712" y="1528"/>
                      </a:lnTo>
                      <a:lnTo>
                        <a:pt x="2722" y="1468"/>
                      </a:lnTo>
                      <a:lnTo>
                        <a:pt x="2732" y="1347"/>
                      </a:lnTo>
                      <a:lnTo>
                        <a:pt x="2742" y="1026"/>
                      </a:lnTo>
                      <a:lnTo>
                        <a:pt x="2751" y="1078"/>
                      </a:lnTo>
                      <a:lnTo>
                        <a:pt x="2761" y="1508"/>
                      </a:lnTo>
                      <a:lnTo>
                        <a:pt x="2771" y="1812"/>
                      </a:lnTo>
                      <a:lnTo>
                        <a:pt x="2781" y="2028"/>
                      </a:lnTo>
                      <a:lnTo>
                        <a:pt x="2791" y="1736"/>
                      </a:lnTo>
                      <a:lnTo>
                        <a:pt x="2800" y="1029"/>
                      </a:lnTo>
                      <a:lnTo>
                        <a:pt x="2810" y="0"/>
                      </a:lnTo>
                      <a:lnTo>
                        <a:pt x="2820" y="241"/>
                      </a:lnTo>
                      <a:lnTo>
                        <a:pt x="2830" y="1671"/>
                      </a:lnTo>
                      <a:lnTo>
                        <a:pt x="2840" y="2005"/>
                      </a:lnTo>
                      <a:lnTo>
                        <a:pt x="2850" y="1789"/>
                      </a:lnTo>
                      <a:lnTo>
                        <a:pt x="2860" y="1815"/>
                      </a:lnTo>
                      <a:lnTo>
                        <a:pt x="2869" y="1723"/>
                      </a:lnTo>
                      <a:lnTo>
                        <a:pt x="2879" y="1713"/>
                      </a:lnTo>
                      <a:lnTo>
                        <a:pt x="2889" y="1728"/>
                      </a:lnTo>
                      <a:lnTo>
                        <a:pt x="2899" y="1679"/>
                      </a:lnTo>
                      <a:lnTo>
                        <a:pt x="2908" y="1607"/>
                      </a:lnTo>
                      <a:lnTo>
                        <a:pt x="2918" y="1552"/>
                      </a:lnTo>
                      <a:lnTo>
                        <a:pt x="2928" y="1575"/>
                      </a:lnTo>
                      <a:lnTo>
                        <a:pt x="2938" y="1666"/>
                      </a:lnTo>
                      <a:lnTo>
                        <a:pt x="2948" y="1659"/>
                      </a:lnTo>
                      <a:lnTo>
                        <a:pt x="2958" y="1626"/>
                      </a:lnTo>
                      <a:lnTo>
                        <a:pt x="2968" y="1614"/>
                      </a:lnTo>
                      <a:lnTo>
                        <a:pt x="2977" y="1615"/>
                      </a:lnTo>
                      <a:lnTo>
                        <a:pt x="2987" y="1597"/>
                      </a:lnTo>
                      <a:lnTo>
                        <a:pt x="2997" y="1569"/>
                      </a:lnTo>
                      <a:lnTo>
                        <a:pt x="3007" y="1552"/>
                      </a:lnTo>
                      <a:lnTo>
                        <a:pt x="3017" y="1499"/>
                      </a:lnTo>
                      <a:lnTo>
                        <a:pt x="3026" y="1558"/>
                      </a:lnTo>
                      <a:lnTo>
                        <a:pt x="3036" y="1588"/>
                      </a:lnTo>
                      <a:lnTo>
                        <a:pt x="3046" y="1532"/>
                      </a:lnTo>
                      <a:lnTo>
                        <a:pt x="3056" y="1559"/>
                      </a:lnTo>
                      <a:lnTo>
                        <a:pt x="3066" y="1535"/>
                      </a:lnTo>
                      <a:lnTo>
                        <a:pt x="3076" y="1520"/>
                      </a:lnTo>
                      <a:lnTo>
                        <a:pt x="3085" y="1539"/>
                      </a:lnTo>
                      <a:lnTo>
                        <a:pt x="3095" y="1541"/>
                      </a:lnTo>
                      <a:lnTo>
                        <a:pt x="3105" y="1498"/>
                      </a:lnTo>
                      <a:lnTo>
                        <a:pt x="3115" y="1484"/>
                      </a:lnTo>
                      <a:lnTo>
                        <a:pt x="3125" y="1580"/>
                      </a:lnTo>
                      <a:lnTo>
                        <a:pt x="3135" y="1612"/>
                      </a:lnTo>
                      <a:lnTo>
                        <a:pt x="3144" y="1538"/>
                      </a:lnTo>
                      <a:lnTo>
                        <a:pt x="3154" y="1531"/>
                      </a:lnTo>
                      <a:lnTo>
                        <a:pt x="3164" y="1480"/>
                      </a:lnTo>
                      <a:lnTo>
                        <a:pt x="3174" y="1498"/>
                      </a:lnTo>
                      <a:lnTo>
                        <a:pt x="3184" y="1489"/>
                      </a:lnTo>
                      <a:lnTo>
                        <a:pt x="3193" y="1470"/>
                      </a:lnTo>
                      <a:lnTo>
                        <a:pt x="3203" y="1441"/>
                      </a:lnTo>
                      <a:lnTo>
                        <a:pt x="3213" y="1496"/>
                      </a:lnTo>
                      <a:lnTo>
                        <a:pt x="3223" y="1565"/>
                      </a:lnTo>
                      <a:lnTo>
                        <a:pt x="3233" y="1695"/>
                      </a:lnTo>
                      <a:lnTo>
                        <a:pt x="3243" y="1715"/>
                      </a:lnTo>
                      <a:lnTo>
                        <a:pt x="3252" y="1687"/>
                      </a:lnTo>
                      <a:lnTo>
                        <a:pt x="3262" y="1594"/>
                      </a:lnTo>
                      <a:lnTo>
                        <a:pt x="3272" y="1588"/>
                      </a:lnTo>
                      <a:lnTo>
                        <a:pt x="3282" y="1528"/>
                      </a:lnTo>
                      <a:lnTo>
                        <a:pt x="3292" y="1505"/>
                      </a:lnTo>
                      <a:lnTo>
                        <a:pt x="3301" y="1520"/>
                      </a:lnTo>
                      <a:lnTo>
                        <a:pt x="3311" y="1478"/>
                      </a:lnTo>
                      <a:lnTo>
                        <a:pt x="3321" y="1515"/>
                      </a:lnTo>
                      <a:lnTo>
                        <a:pt x="3331" y="1532"/>
                      </a:lnTo>
                      <a:lnTo>
                        <a:pt x="3341" y="1458"/>
                      </a:lnTo>
                      <a:lnTo>
                        <a:pt x="3351" y="1500"/>
                      </a:lnTo>
                      <a:lnTo>
                        <a:pt x="3361" y="1526"/>
                      </a:lnTo>
                      <a:lnTo>
                        <a:pt x="3370" y="1462"/>
                      </a:lnTo>
                      <a:lnTo>
                        <a:pt x="3380" y="1465"/>
                      </a:lnTo>
                      <a:lnTo>
                        <a:pt x="3390" y="1477"/>
                      </a:lnTo>
                      <a:lnTo>
                        <a:pt x="3400" y="1457"/>
                      </a:lnTo>
                      <a:lnTo>
                        <a:pt x="3409" y="1470"/>
                      </a:lnTo>
                      <a:lnTo>
                        <a:pt x="3419" y="1541"/>
                      </a:lnTo>
                      <a:lnTo>
                        <a:pt x="3429" y="1554"/>
                      </a:lnTo>
                      <a:lnTo>
                        <a:pt x="3439" y="1499"/>
                      </a:lnTo>
                      <a:lnTo>
                        <a:pt x="3449" y="1491"/>
                      </a:lnTo>
                      <a:lnTo>
                        <a:pt x="3459" y="1451"/>
                      </a:lnTo>
                      <a:lnTo>
                        <a:pt x="3469" y="1469"/>
                      </a:lnTo>
                      <a:lnTo>
                        <a:pt x="3479" y="1523"/>
                      </a:lnTo>
                      <a:lnTo>
                        <a:pt x="3488" y="1486"/>
                      </a:lnTo>
                      <a:lnTo>
                        <a:pt x="3498" y="1488"/>
                      </a:lnTo>
                      <a:lnTo>
                        <a:pt x="3508" y="1500"/>
                      </a:lnTo>
                      <a:lnTo>
                        <a:pt x="3518" y="1518"/>
                      </a:lnTo>
                      <a:lnTo>
                        <a:pt x="3527" y="1529"/>
                      </a:lnTo>
                      <a:lnTo>
                        <a:pt x="3537" y="1547"/>
                      </a:lnTo>
                      <a:lnTo>
                        <a:pt x="3547" y="1560"/>
                      </a:lnTo>
                      <a:lnTo>
                        <a:pt x="3557" y="1538"/>
                      </a:lnTo>
                      <a:lnTo>
                        <a:pt x="3567" y="1548"/>
                      </a:lnTo>
                      <a:lnTo>
                        <a:pt x="3577" y="1552"/>
                      </a:lnTo>
                      <a:lnTo>
                        <a:pt x="3587" y="1534"/>
                      </a:lnTo>
                      <a:lnTo>
                        <a:pt x="3596" y="1607"/>
                      </a:lnTo>
                      <a:lnTo>
                        <a:pt x="3606" y="1560"/>
                      </a:lnTo>
                      <a:lnTo>
                        <a:pt x="3616" y="1616"/>
                      </a:lnTo>
                      <a:lnTo>
                        <a:pt x="3626" y="1653"/>
                      </a:lnTo>
                      <a:lnTo>
                        <a:pt x="3635" y="1560"/>
                      </a:lnTo>
                      <a:lnTo>
                        <a:pt x="3645" y="1539"/>
                      </a:lnTo>
                      <a:lnTo>
                        <a:pt x="3655" y="1551"/>
                      </a:lnTo>
                      <a:lnTo>
                        <a:pt x="3665" y="1506"/>
                      </a:lnTo>
                      <a:lnTo>
                        <a:pt x="3675" y="1471"/>
                      </a:lnTo>
                      <a:lnTo>
                        <a:pt x="3685" y="1450"/>
                      </a:lnTo>
                      <a:lnTo>
                        <a:pt x="3695" y="1440"/>
                      </a:lnTo>
                      <a:lnTo>
                        <a:pt x="3704" y="1412"/>
                      </a:lnTo>
                      <a:lnTo>
                        <a:pt x="3714" y="1490"/>
                      </a:lnTo>
                      <a:lnTo>
                        <a:pt x="3724" y="1518"/>
                      </a:lnTo>
                      <a:lnTo>
                        <a:pt x="3734" y="1484"/>
                      </a:lnTo>
                      <a:lnTo>
                        <a:pt x="3744" y="1493"/>
                      </a:lnTo>
                      <a:lnTo>
                        <a:pt x="3753" y="1470"/>
                      </a:lnTo>
                      <a:lnTo>
                        <a:pt x="3763" y="1515"/>
                      </a:lnTo>
                      <a:lnTo>
                        <a:pt x="3773" y="1565"/>
                      </a:lnTo>
                      <a:lnTo>
                        <a:pt x="3783" y="1581"/>
                      </a:lnTo>
                      <a:lnTo>
                        <a:pt x="3793" y="1554"/>
                      </a:lnTo>
                      <a:lnTo>
                        <a:pt x="3803" y="1616"/>
                      </a:lnTo>
                      <a:lnTo>
                        <a:pt x="3812" y="1643"/>
                      </a:lnTo>
                      <a:lnTo>
                        <a:pt x="3822" y="1695"/>
                      </a:lnTo>
                      <a:lnTo>
                        <a:pt x="3832" y="1691"/>
                      </a:lnTo>
                      <a:lnTo>
                        <a:pt x="3842" y="1651"/>
                      </a:lnTo>
                      <a:lnTo>
                        <a:pt x="3852" y="1640"/>
                      </a:lnTo>
                      <a:lnTo>
                        <a:pt x="3862" y="1576"/>
                      </a:lnTo>
                      <a:lnTo>
                        <a:pt x="3871" y="1556"/>
                      </a:lnTo>
                      <a:lnTo>
                        <a:pt x="3881" y="1558"/>
                      </a:lnTo>
                      <a:lnTo>
                        <a:pt x="3891" y="1569"/>
                      </a:lnTo>
                      <a:lnTo>
                        <a:pt x="3901" y="1556"/>
                      </a:lnTo>
                      <a:lnTo>
                        <a:pt x="3911" y="1561"/>
                      </a:lnTo>
                      <a:lnTo>
                        <a:pt x="3920" y="1600"/>
                      </a:lnTo>
                      <a:lnTo>
                        <a:pt x="3930" y="1555"/>
                      </a:lnTo>
                      <a:lnTo>
                        <a:pt x="3940" y="1543"/>
                      </a:lnTo>
                      <a:lnTo>
                        <a:pt x="3950" y="1540"/>
                      </a:lnTo>
                      <a:lnTo>
                        <a:pt x="3960" y="1559"/>
                      </a:lnTo>
                      <a:lnTo>
                        <a:pt x="3970" y="1523"/>
                      </a:lnTo>
                      <a:lnTo>
                        <a:pt x="3980" y="1538"/>
                      </a:lnTo>
                      <a:lnTo>
                        <a:pt x="3989" y="1496"/>
                      </a:lnTo>
                      <a:lnTo>
                        <a:pt x="3999" y="1497"/>
                      </a:lnTo>
                      <a:lnTo>
                        <a:pt x="4009" y="1550"/>
                      </a:lnTo>
                      <a:lnTo>
                        <a:pt x="4019" y="1584"/>
                      </a:lnTo>
                      <a:lnTo>
                        <a:pt x="4028" y="1506"/>
                      </a:lnTo>
                      <a:lnTo>
                        <a:pt x="4038" y="1518"/>
                      </a:lnTo>
                      <a:lnTo>
                        <a:pt x="4048" y="1485"/>
                      </a:lnTo>
                      <a:lnTo>
                        <a:pt x="4058" y="1499"/>
                      </a:lnTo>
                      <a:lnTo>
                        <a:pt x="4068" y="1514"/>
                      </a:lnTo>
                      <a:lnTo>
                        <a:pt x="4078" y="1442"/>
                      </a:lnTo>
                      <a:lnTo>
                        <a:pt x="4088" y="1407"/>
                      </a:lnTo>
                      <a:lnTo>
                        <a:pt x="4097" y="1427"/>
                      </a:lnTo>
                      <a:lnTo>
                        <a:pt x="4107" y="1469"/>
                      </a:lnTo>
                      <a:lnTo>
                        <a:pt x="4117" y="1462"/>
                      </a:lnTo>
                      <a:lnTo>
                        <a:pt x="4127" y="1498"/>
                      </a:lnTo>
                      <a:lnTo>
                        <a:pt x="4136" y="1522"/>
                      </a:lnTo>
                      <a:lnTo>
                        <a:pt x="4146" y="1465"/>
                      </a:lnTo>
                      <a:lnTo>
                        <a:pt x="4156" y="1491"/>
                      </a:lnTo>
                      <a:lnTo>
                        <a:pt x="4166" y="1508"/>
                      </a:lnTo>
                      <a:lnTo>
                        <a:pt x="4176" y="1450"/>
                      </a:lnTo>
                      <a:lnTo>
                        <a:pt x="4186" y="1514"/>
                      </a:lnTo>
                      <a:lnTo>
                        <a:pt x="4196" y="1523"/>
                      </a:lnTo>
                      <a:lnTo>
                        <a:pt x="4206" y="1549"/>
                      </a:lnTo>
                      <a:lnTo>
                        <a:pt x="4215" y="1633"/>
                      </a:lnTo>
                      <a:lnTo>
                        <a:pt x="4225" y="1574"/>
                      </a:lnTo>
                      <a:lnTo>
                        <a:pt x="4235" y="1555"/>
                      </a:lnTo>
                      <a:lnTo>
                        <a:pt x="4245" y="1556"/>
                      </a:lnTo>
                      <a:lnTo>
                        <a:pt x="4254" y="1531"/>
                      </a:lnTo>
                      <a:lnTo>
                        <a:pt x="4264" y="1489"/>
                      </a:lnTo>
                      <a:lnTo>
                        <a:pt x="4274" y="1563"/>
                      </a:lnTo>
                      <a:lnTo>
                        <a:pt x="4284" y="1530"/>
                      </a:lnTo>
                      <a:lnTo>
                        <a:pt x="4294" y="1518"/>
                      </a:lnTo>
                      <a:lnTo>
                        <a:pt x="4304" y="1572"/>
                      </a:lnTo>
                      <a:lnTo>
                        <a:pt x="4314" y="1607"/>
                      </a:lnTo>
                      <a:lnTo>
                        <a:pt x="4323" y="1546"/>
                      </a:lnTo>
                      <a:lnTo>
                        <a:pt x="4333" y="1584"/>
                      </a:lnTo>
                      <a:lnTo>
                        <a:pt x="4343" y="1562"/>
                      </a:lnTo>
                      <a:lnTo>
                        <a:pt x="4353" y="1561"/>
                      </a:lnTo>
                      <a:lnTo>
                        <a:pt x="4363" y="1583"/>
                      </a:lnTo>
                      <a:lnTo>
                        <a:pt x="4372" y="1570"/>
                      </a:lnTo>
                      <a:lnTo>
                        <a:pt x="4382" y="1541"/>
                      </a:lnTo>
                      <a:lnTo>
                        <a:pt x="4392" y="1550"/>
                      </a:lnTo>
                      <a:lnTo>
                        <a:pt x="4402" y="1558"/>
                      </a:lnTo>
                      <a:lnTo>
                        <a:pt x="4412" y="1610"/>
                      </a:lnTo>
                      <a:lnTo>
                        <a:pt x="4422" y="1550"/>
                      </a:lnTo>
                      <a:lnTo>
                        <a:pt x="4431" y="1542"/>
                      </a:lnTo>
                      <a:lnTo>
                        <a:pt x="4441" y="1521"/>
                      </a:lnTo>
                      <a:lnTo>
                        <a:pt x="4451" y="1549"/>
                      </a:lnTo>
                      <a:lnTo>
                        <a:pt x="4461" y="1503"/>
                      </a:lnTo>
                      <a:lnTo>
                        <a:pt x="4471" y="1509"/>
                      </a:lnTo>
                      <a:lnTo>
                        <a:pt x="4480" y="1519"/>
                      </a:lnTo>
                      <a:lnTo>
                        <a:pt x="4490" y="1491"/>
                      </a:lnTo>
                      <a:lnTo>
                        <a:pt x="4500" y="1506"/>
                      </a:lnTo>
                      <a:lnTo>
                        <a:pt x="4510" y="1572"/>
                      </a:lnTo>
                      <a:lnTo>
                        <a:pt x="4520" y="1497"/>
                      </a:lnTo>
                      <a:lnTo>
                        <a:pt x="4530" y="1495"/>
                      </a:lnTo>
                      <a:lnTo>
                        <a:pt x="4539" y="1526"/>
                      </a:lnTo>
                      <a:lnTo>
                        <a:pt x="4549" y="1516"/>
                      </a:lnTo>
                      <a:lnTo>
                        <a:pt x="4559" y="1529"/>
                      </a:lnTo>
                      <a:lnTo>
                        <a:pt x="4569" y="1539"/>
                      </a:lnTo>
                      <a:lnTo>
                        <a:pt x="4579" y="1493"/>
                      </a:lnTo>
                      <a:lnTo>
                        <a:pt x="4589" y="1482"/>
                      </a:lnTo>
                      <a:lnTo>
                        <a:pt x="4598" y="1590"/>
                      </a:lnTo>
                      <a:lnTo>
                        <a:pt x="4608" y="1577"/>
                      </a:lnTo>
                      <a:lnTo>
                        <a:pt x="4618" y="1402"/>
                      </a:lnTo>
                      <a:lnTo>
                        <a:pt x="4628" y="1315"/>
                      </a:lnTo>
                      <a:lnTo>
                        <a:pt x="4638" y="1393"/>
                      </a:lnTo>
                      <a:lnTo>
                        <a:pt x="4647" y="1623"/>
                      </a:lnTo>
                      <a:lnTo>
                        <a:pt x="4657" y="1721"/>
                      </a:lnTo>
                      <a:lnTo>
                        <a:pt x="4667" y="1658"/>
                      </a:lnTo>
                      <a:lnTo>
                        <a:pt x="4677" y="1525"/>
                      </a:lnTo>
                      <a:lnTo>
                        <a:pt x="4687" y="1550"/>
                      </a:lnTo>
                      <a:lnTo>
                        <a:pt x="4697" y="1638"/>
                      </a:lnTo>
                      <a:lnTo>
                        <a:pt x="4707" y="1609"/>
                      </a:lnTo>
                      <a:lnTo>
                        <a:pt x="4716" y="1557"/>
                      </a:lnTo>
                      <a:lnTo>
                        <a:pt x="4726" y="1555"/>
                      </a:lnTo>
                      <a:lnTo>
                        <a:pt x="4736" y="1495"/>
                      </a:lnTo>
                      <a:lnTo>
                        <a:pt x="4746" y="1501"/>
                      </a:lnTo>
                      <a:lnTo>
                        <a:pt x="4755" y="1527"/>
                      </a:lnTo>
                      <a:lnTo>
                        <a:pt x="4765" y="1512"/>
                      </a:lnTo>
                      <a:lnTo>
                        <a:pt x="4775" y="1553"/>
                      </a:lnTo>
                      <a:lnTo>
                        <a:pt x="4785" y="1553"/>
                      </a:lnTo>
                      <a:lnTo>
                        <a:pt x="4795" y="1551"/>
                      </a:lnTo>
                      <a:lnTo>
                        <a:pt x="4805" y="1665"/>
                      </a:lnTo>
                      <a:lnTo>
                        <a:pt x="4815" y="1626"/>
                      </a:lnTo>
                    </a:path>
                  </a:pathLst>
                </a:custGeom>
                <a:noFill/>
                <a:ln w="476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 flipH="1">
                <a:off x="5072513" y="2119358"/>
                <a:ext cx="9625" cy="3772577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10018564" y="2151114"/>
                <a:ext cx="9625" cy="3772577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7864700" y="2223407"/>
              <a:ext cx="2438400" cy="646331"/>
              <a:chOff x="13036589" y="1507929"/>
              <a:chExt cx="2438400" cy="64633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671980" y="1507929"/>
                <a:ext cx="180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Heel-strike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Toe-off</a:t>
                </a:r>
                <a:endParaRPr lang="en-US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13036589" y="1724497"/>
                <a:ext cx="635391" cy="8022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3049423" y="1997214"/>
                <a:ext cx="611330" cy="8023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3" name="Straight Connector 102"/>
          <p:cNvCxnSpPr/>
          <p:nvPr/>
        </p:nvCxnSpPr>
        <p:spPr>
          <a:xfrm flipH="1">
            <a:off x="3503126" y="1976280"/>
            <a:ext cx="26180" cy="30818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323382" y="1982747"/>
            <a:ext cx="13415" cy="307578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012298" y="2040724"/>
            <a:ext cx="180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Heel-strike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Toe-off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376907" y="2257292"/>
            <a:ext cx="635391" cy="802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389741" y="2530009"/>
            <a:ext cx="611330" cy="802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4"/>
          <p:cNvGrpSpPr>
            <a:grpSpLocks noChangeAspect="1"/>
          </p:cNvGrpSpPr>
          <p:nvPr/>
        </p:nvGrpSpPr>
        <p:grpSpPr bwMode="auto">
          <a:xfrm>
            <a:off x="112714" y="1294735"/>
            <a:ext cx="8097202" cy="4161558"/>
            <a:chOff x="672" y="949"/>
            <a:chExt cx="6338" cy="3356"/>
          </a:xfrm>
        </p:grpSpPr>
        <p:sp>
          <p:nvSpPr>
            <p:cNvPr id="1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2" y="966"/>
              <a:ext cx="6336" cy="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72" y="966"/>
              <a:ext cx="6338" cy="3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672" y="966"/>
              <a:ext cx="6338" cy="3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1496" y="1209"/>
              <a:ext cx="4913" cy="2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>
              <a:off x="1496" y="3815"/>
              <a:ext cx="4913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9"/>
            <p:cNvSpPr>
              <a:spLocks noChangeShapeType="1"/>
            </p:cNvSpPr>
            <p:nvPr/>
          </p:nvSpPr>
          <p:spPr bwMode="auto">
            <a:xfrm>
              <a:off x="1496" y="1209"/>
              <a:ext cx="4913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0"/>
            <p:cNvSpPr>
              <a:spLocks noChangeShapeType="1"/>
            </p:cNvSpPr>
            <p:nvPr/>
          </p:nvSpPr>
          <p:spPr bwMode="auto">
            <a:xfrm flipV="1">
              <a:off x="1496" y="3766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"/>
            <p:cNvSpPr>
              <a:spLocks noChangeShapeType="1"/>
            </p:cNvSpPr>
            <p:nvPr/>
          </p:nvSpPr>
          <p:spPr bwMode="auto">
            <a:xfrm flipV="1">
              <a:off x="2479" y="3766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 flipV="1">
              <a:off x="3461" y="3766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 flipV="1">
              <a:off x="4444" y="3766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4"/>
            <p:cNvSpPr>
              <a:spLocks noChangeShapeType="1"/>
            </p:cNvSpPr>
            <p:nvPr/>
          </p:nvSpPr>
          <p:spPr bwMode="auto">
            <a:xfrm flipV="1">
              <a:off x="5426" y="3766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5"/>
            <p:cNvSpPr>
              <a:spLocks noChangeShapeType="1"/>
            </p:cNvSpPr>
            <p:nvPr/>
          </p:nvSpPr>
          <p:spPr bwMode="auto">
            <a:xfrm flipV="1">
              <a:off x="6409" y="3766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6"/>
            <p:cNvSpPr>
              <a:spLocks noChangeShapeType="1"/>
            </p:cNvSpPr>
            <p:nvPr/>
          </p:nvSpPr>
          <p:spPr bwMode="auto">
            <a:xfrm>
              <a:off x="1496" y="1209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>
              <a:off x="2479" y="1209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8"/>
            <p:cNvSpPr>
              <a:spLocks noChangeShapeType="1"/>
            </p:cNvSpPr>
            <p:nvPr/>
          </p:nvSpPr>
          <p:spPr bwMode="auto">
            <a:xfrm>
              <a:off x="3461" y="1209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9"/>
            <p:cNvSpPr>
              <a:spLocks noChangeShapeType="1"/>
            </p:cNvSpPr>
            <p:nvPr/>
          </p:nvSpPr>
          <p:spPr bwMode="auto">
            <a:xfrm>
              <a:off x="4444" y="1209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20"/>
            <p:cNvSpPr>
              <a:spLocks noChangeShapeType="1"/>
            </p:cNvSpPr>
            <p:nvPr/>
          </p:nvSpPr>
          <p:spPr bwMode="auto">
            <a:xfrm>
              <a:off x="5426" y="1209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21"/>
            <p:cNvSpPr>
              <a:spLocks noChangeShapeType="1"/>
            </p:cNvSpPr>
            <p:nvPr/>
          </p:nvSpPr>
          <p:spPr bwMode="auto">
            <a:xfrm>
              <a:off x="6409" y="1209"/>
              <a:ext cx="0" cy="4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1459" y="3869"/>
              <a:ext cx="8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2371" y="3869"/>
              <a:ext cx="24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100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3353" y="3869"/>
              <a:ext cx="24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200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34" y="3869"/>
              <a:ext cx="24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300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5317" y="3869"/>
              <a:ext cx="24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400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6300" y="3869"/>
              <a:ext cx="24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500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2262" y="4125"/>
              <a:ext cx="26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Frames (Sampling Frequency 1200 Hz)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 flipV="1">
              <a:off x="1496" y="1209"/>
              <a:ext cx="0" cy="2606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30"/>
            <p:cNvSpPr>
              <a:spLocks noChangeShapeType="1"/>
            </p:cNvSpPr>
            <p:nvPr/>
          </p:nvSpPr>
          <p:spPr bwMode="auto">
            <a:xfrm flipV="1">
              <a:off x="6409" y="1209"/>
              <a:ext cx="0" cy="2606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31"/>
            <p:cNvSpPr>
              <a:spLocks noChangeShapeType="1"/>
            </p:cNvSpPr>
            <p:nvPr/>
          </p:nvSpPr>
          <p:spPr bwMode="auto">
            <a:xfrm>
              <a:off x="1496" y="3815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32"/>
            <p:cNvSpPr>
              <a:spLocks noChangeShapeType="1"/>
            </p:cNvSpPr>
            <p:nvPr/>
          </p:nvSpPr>
          <p:spPr bwMode="auto">
            <a:xfrm>
              <a:off x="1496" y="3489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33"/>
            <p:cNvSpPr>
              <a:spLocks noChangeShapeType="1"/>
            </p:cNvSpPr>
            <p:nvPr/>
          </p:nvSpPr>
          <p:spPr bwMode="auto">
            <a:xfrm>
              <a:off x="1496" y="3163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34"/>
            <p:cNvSpPr>
              <a:spLocks noChangeShapeType="1"/>
            </p:cNvSpPr>
            <p:nvPr/>
          </p:nvSpPr>
          <p:spPr bwMode="auto">
            <a:xfrm>
              <a:off x="1496" y="2837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35"/>
            <p:cNvSpPr>
              <a:spLocks noChangeShapeType="1"/>
            </p:cNvSpPr>
            <p:nvPr/>
          </p:nvSpPr>
          <p:spPr bwMode="auto">
            <a:xfrm>
              <a:off x="1496" y="2512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36"/>
            <p:cNvSpPr>
              <a:spLocks noChangeShapeType="1"/>
            </p:cNvSpPr>
            <p:nvPr/>
          </p:nvSpPr>
          <p:spPr bwMode="auto">
            <a:xfrm>
              <a:off x="1496" y="2186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37"/>
            <p:cNvSpPr>
              <a:spLocks noChangeShapeType="1"/>
            </p:cNvSpPr>
            <p:nvPr/>
          </p:nvSpPr>
          <p:spPr bwMode="auto">
            <a:xfrm>
              <a:off x="1496" y="1860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38"/>
            <p:cNvSpPr>
              <a:spLocks noChangeShapeType="1"/>
            </p:cNvSpPr>
            <p:nvPr/>
          </p:nvSpPr>
          <p:spPr bwMode="auto">
            <a:xfrm>
              <a:off x="1496" y="1534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39"/>
            <p:cNvSpPr>
              <a:spLocks noChangeShapeType="1"/>
            </p:cNvSpPr>
            <p:nvPr/>
          </p:nvSpPr>
          <p:spPr bwMode="auto">
            <a:xfrm>
              <a:off x="1496" y="1209"/>
              <a:ext cx="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40"/>
            <p:cNvSpPr>
              <a:spLocks noChangeShapeType="1"/>
            </p:cNvSpPr>
            <p:nvPr/>
          </p:nvSpPr>
          <p:spPr bwMode="auto">
            <a:xfrm flipH="1">
              <a:off x="6360" y="3815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41"/>
            <p:cNvSpPr>
              <a:spLocks noChangeShapeType="1"/>
            </p:cNvSpPr>
            <p:nvPr/>
          </p:nvSpPr>
          <p:spPr bwMode="auto">
            <a:xfrm flipH="1">
              <a:off x="6360" y="3489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42"/>
            <p:cNvSpPr>
              <a:spLocks noChangeShapeType="1"/>
            </p:cNvSpPr>
            <p:nvPr/>
          </p:nvSpPr>
          <p:spPr bwMode="auto">
            <a:xfrm flipH="1">
              <a:off x="6360" y="3163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43"/>
            <p:cNvSpPr>
              <a:spLocks noChangeShapeType="1"/>
            </p:cNvSpPr>
            <p:nvPr/>
          </p:nvSpPr>
          <p:spPr bwMode="auto">
            <a:xfrm flipH="1">
              <a:off x="6360" y="2837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44"/>
            <p:cNvSpPr>
              <a:spLocks noChangeShapeType="1"/>
            </p:cNvSpPr>
            <p:nvPr/>
          </p:nvSpPr>
          <p:spPr bwMode="auto">
            <a:xfrm flipH="1">
              <a:off x="6360" y="2512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45"/>
            <p:cNvSpPr>
              <a:spLocks noChangeShapeType="1"/>
            </p:cNvSpPr>
            <p:nvPr/>
          </p:nvSpPr>
          <p:spPr bwMode="auto">
            <a:xfrm flipH="1">
              <a:off x="6360" y="2186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46"/>
            <p:cNvSpPr>
              <a:spLocks noChangeShapeType="1"/>
            </p:cNvSpPr>
            <p:nvPr/>
          </p:nvSpPr>
          <p:spPr bwMode="auto">
            <a:xfrm flipH="1">
              <a:off x="6360" y="1860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47"/>
            <p:cNvSpPr>
              <a:spLocks noChangeShapeType="1"/>
            </p:cNvSpPr>
            <p:nvPr/>
          </p:nvSpPr>
          <p:spPr bwMode="auto">
            <a:xfrm flipH="1">
              <a:off x="6360" y="1534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48"/>
            <p:cNvSpPr>
              <a:spLocks noChangeShapeType="1"/>
            </p:cNvSpPr>
            <p:nvPr/>
          </p:nvSpPr>
          <p:spPr bwMode="auto">
            <a:xfrm flipH="1">
              <a:off x="6360" y="1209"/>
              <a:ext cx="4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49"/>
            <p:cNvSpPr>
              <a:spLocks noChangeArrowheads="1"/>
            </p:cNvSpPr>
            <p:nvPr/>
          </p:nvSpPr>
          <p:spPr bwMode="auto">
            <a:xfrm>
              <a:off x="1278" y="3748"/>
              <a:ext cx="12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-2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5" name="Rectangle 50"/>
            <p:cNvSpPr>
              <a:spLocks noChangeArrowheads="1"/>
            </p:cNvSpPr>
            <p:nvPr/>
          </p:nvSpPr>
          <p:spPr bwMode="auto">
            <a:xfrm>
              <a:off x="1323" y="3421"/>
              <a:ext cx="8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6" name="Rectangle 51"/>
            <p:cNvSpPr>
              <a:spLocks noChangeArrowheads="1"/>
            </p:cNvSpPr>
            <p:nvPr/>
          </p:nvSpPr>
          <p:spPr bwMode="auto">
            <a:xfrm>
              <a:off x="1323" y="3097"/>
              <a:ext cx="8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7" name="Rectangle 52"/>
            <p:cNvSpPr>
              <a:spLocks noChangeArrowheads="1"/>
            </p:cNvSpPr>
            <p:nvPr/>
          </p:nvSpPr>
          <p:spPr bwMode="auto">
            <a:xfrm>
              <a:off x="1323" y="2770"/>
              <a:ext cx="8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4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8" name="Rectangle 53"/>
            <p:cNvSpPr>
              <a:spLocks noChangeArrowheads="1"/>
            </p:cNvSpPr>
            <p:nvPr/>
          </p:nvSpPr>
          <p:spPr bwMode="auto">
            <a:xfrm>
              <a:off x="1323" y="2446"/>
              <a:ext cx="8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9" name="Rectangle 54"/>
            <p:cNvSpPr>
              <a:spLocks noChangeArrowheads="1"/>
            </p:cNvSpPr>
            <p:nvPr/>
          </p:nvSpPr>
          <p:spPr bwMode="auto">
            <a:xfrm>
              <a:off x="1323" y="2119"/>
              <a:ext cx="8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0" name="Rectangle 55"/>
            <p:cNvSpPr>
              <a:spLocks noChangeArrowheads="1"/>
            </p:cNvSpPr>
            <p:nvPr/>
          </p:nvSpPr>
          <p:spPr bwMode="auto">
            <a:xfrm>
              <a:off x="1251" y="1792"/>
              <a:ext cx="15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1" name="Rectangle 56"/>
            <p:cNvSpPr>
              <a:spLocks noChangeArrowheads="1"/>
            </p:cNvSpPr>
            <p:nvPr/>
          </p:nvSpPr>
          <p:spPr bwMode="auto">
            <a:xfrm>
              <a:off x="1251" y="1468"/>
              <a:ext cx="2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57"/>
            <p:cNvSpPr>
              <a:spLocks noChangeArrowheads="1"/>
            </p:cNvSpPr>
            <p:nvPr/>
          </p:nvSpPr>
          <p:spPr bwMode="auto">
            <a:xfrm>
              <a:off x="1251" y="1142"/>
              <a:ext cx="1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58"/>
            <p:cNvSpPr>
              <a:spLocks noChangeArrowheads="1"/>
            </p:cNvSpPr>
            <p:nvPr/>
          </p:nvSpPr>
          <p:spPr bwMode="auto">
            <a:xfrm rot="16200000">
              <a:off x="1223" y="341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59"/>
            <p:cNvSpPr>
              <a:spLocks noChangeArrowheads="1"/>
            </p:cNvSpPr>
            <p:nvPr/>
          </p:nvSpPr>
          <p:spPr bwMode="auto">
            <a:xfrm rot="16200000">
              <a:off x="1223" y="334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60"/>
            <p:cNvSpPr>
              <a:spLocks noChangeArrowheads="1"/>
            </p:cNvSpPr>
            <p:nvPr/>
          </p:nvSpPr>
          <p:spPr bwMode="auto">
            <a:xfrm rot="16200000">
              <a:off x="1224" y="327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61"/>
            <p:cNvSpPr>
              <a:spLocks noChangeArrowheads="1"/>
            </p:cNvSpPr>
            <p:nvPr/>
          </p:nvSpPr>
          <p:spPr bwMode="auto">
            <a:xfrm rot="16200000">
              <a:off x="1224" y="321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62"/>
            <p:cNvSpPr>
              <a:spLocks noChangeArrowheads="1"/>
            </p:cNvSpPr>
            <p:nvPr/>
          </p:nvSpPr>
          <p:spPr bwMode="auto">
            <a:xfrm rot="16200000">
              <a:off x="1223" y="31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63"/>
            <p:cNvSpPr>
              <a:spLocks noChangeArrowheads="1"/>
            </p:cNvSpPr>
            <p:nvPr/>
          </p:nvSpPr>
          <p:spPr bwMode="auto">
            <a:xfrm rot="16200000">
              <a:off x="1224" y="30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64"/>
            <p:cNvSpPr>
              <a:spLocks noChangeArrowheads="1"/>
            </p:cNvSpPr>
            <p:nvPr/>
          </p:nvSpPr>
          <p:spPr bwMode="auto">
            <a:xfrm rot="16200000">
              <a:off x="1223" y="29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65"/>
            <p:cNvSpPr>
              <a:spLocks noChangeArrowheads="1"/>
            </p:cNvSpPr>
            <p:nvPr/>
          </p:nvSpPr>
          <p:spPr bwMode="auto">
            <a:xfrm rot="16200000">
              <a:off x="1169" y="2910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66"/>
            <p:cNvSpPr>
              <a:spLocks noChangeArrowheads="1"/>
            </p:cNvSpPr>
            <p:nvPr/>
          </p:nvSpPr>
          <p:spPr bwMode="auto">
            <a:xfrm rot="16200000">
              <a:off x="1224" y="284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67"/>
            <p:cNvSpPr>
              <a:spLocks noChangeArrowheads="1"/>
            </p:cNvSpPr>
            <p:nvPr/>
          </p:nvSpPr>
          <p:spPr bwMode="auto">
            <a:xfrm rot="16200000">
              <a:off x="1223" y="274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68"/>
            <p:cNvSpPr>
              <a:spLocks noChangeArrowheads="1"/>
            </p:cNvSpPr>
            <p:nvPr/>
          </p:nvSpPr>
          <p:spPr bwMode="auto">
            <a:xfrm rot="16200000">
              <a:off x="1224" y="26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69"/>
            <p:cNvSpPr>
              <a:spLocks noChangeArrowheads="1"/>
            </p:cNvSpPr>
            <p:nvPr/>
          </p:nvSpPr>
          <p:spPr bwMode="auto">
            <a:xfrm rot="16200000">
              <a:off x="1223" y="259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70"/>
            <p:cNvSpPr>
              <a:spLocks noChangeArrowheads="1"/>
            </p:cNvSpPr>
            <p:nvPr/>
          </p:nvSpPr>
          <p:spPr bwMode="auto">
            <a:xfrm rot="16200000">
              <a:off x="1224" y="260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71"/>
            <p:cNvSpPr>
              <a:spLocks noChangeArrowheads="1"/>
            </p:cNvSpPr>
            <p:nvPr/>
          </p:nvSpPr>
          <p:spPr bwMode="auto">
            <a:xfrm rot="16200000">
              <a:off x="1223" y="24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72"/>
            <p:cNvSpPr>
              <a:spLocks noChangeArrowheads="1"/>
            </p:cNvSpPr>
            <p:nvPr/>
          </p:nvSpPr>
          <p:spPr bwMode="auto">
            <a:xfrm rot="16200000">
              <a:off x="1169" y="2379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73"/>
            <p:cNvSpPr>
              <a:spLocks noChangeArrowheads="1"/>
            </p:cNvSpPr>
            <p:nvPr/>
          </p:nvSpPr>
          <p:spPr bwMode="auto">
            <a:xfrm rot="16200000">
              <a:off x="1224" y="231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74"/>
            <p:cNvSpPr>
              <a:spLocks noChangeArrowheads="1"/>
            </p:cNvSpPr>
            <p:nvPr/>
          </p:nvSpPr>
          <p:spPr bwMode="auto">
            <a:xfrm rot="16200000">
              <a:off x="1224" y="220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75"/>
            <p:cNvSpPr>
              <a:spLocks noChangeArrowheads="1"/>
            </p:cNvSpPr>
            <p:nvPr/>
          </p:nvSpPr>
          <p:spPr bwMode="auto">
            <a:xfrm rot="16200000">
              <a:off x="1223" y="212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76"/>
            <p:cNvSpPr>
              <a:spLocks noChangeArrowheads="1"/>
            </p:cNvSpPr>
            <p:nvPr/>
          </p:nvSpPr>
          <p:spPr bwMode="auto">
            <a:xfrm rot="16200000">
              <a:off x="1223" y="204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77"/>
            <p:cNvSpPr>
              <a:spLocks noChangeArrowheads="1"/>
            </p:cNvSpPr>
            <p:nvPr/>
          </p:nvSpPr>
          <p:spPr bwMode="auto">
            <a:xfrm rot="16200000">
              <a:off x="1223" y="19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78"/>
            <p:cNvSpPr>
              <a:spLocks noChangeArrowheads="1"/>
            </p:cNvSpPr>
            <p:nvPr/>
          </p:nvSpPr>
          <p:spPr bwMode="auto">
            <a:xfrm rot="16200000">
              <a:off x="1223" y="192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79"/>
            <p:cNvSpPr>
              <a:spLocks noChangeArrowheads="1"/>
            </p:cNvSpPr>
            <p:nvPr/>
          </p:nvSpPr>
          <p:spPr bwMode="auto">
            <a:xfrm rot="16200000">
              <a:off x="1169" y="1854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80"/>
            <p:cNvSpPr>
              <a:spLocks noChangeArrowheads="1"/>
            </p:cNvSpPr>
            <p:nvPr/>
          </p:nvSpPr>
          <p:spPr bwMode="auto">
            <a:xfrm rot="16200000">
              <a:off x="1224" y="17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81"/>
            <p:cNvSpPr>
              <a:spLocks noChangeArrowheads="1"/>
            </p:cNvSpPr>
            <p:nvPr/>
          </p:nvSpPr>
          <p:spPr bwMode="auto">
            <a:xfrm rot="16200000">
              <a:off x="1223" y="170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82"/>
            <p:cNvSpPr>
              <a:spLocks noChangeArrowheads="1"/>
            </p:cNvSpPr>
            <p:nvPr/>
          </p:nvSpPr>
          <p:spPr bwMode="auto">
            <a:xfrm rot="16200000">
              <a:off x="1224" y="164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83"/>
            <p:cNvSpPr>
              <a:spLocks noChangeArrowheads="1"/>
            </p:cNvSpPr>
            <p:nvPr/>
          </p:nvSpPr>
          <p:spPr bwMode="auto">
            <a:xfrm rot="16200000">
              <a:off x="1223" y="15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84"/>
            <p:cNvSpPr>
              <a:spLocks noChangeArrowheads="1"/>
            </p:cNvSpPr>
            <p:nvPr/>
          </p:nvSpPr>
          <p:spPr bwMode="auto">
            <a:xfrm rot="16200000">
              <a:off x="1223" y="15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85"/>
            <p:cNvSpPr>
              <a:spLocks noChangeArrowheads="1"/>
            </p:cNvSpPr>
            <p:nvPr/>
          </p:nvSpPr>
          <p:spPr bwMode="auto">
            <a:xfrm rot="16200000">
              <a:off x="1223" y="148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86"/>
            <p:cNvSpPr>
              <a:spLocks noChangeArrowheads="1"/>
            </p:cNvSpPr>
            <p:nvPr/>
          </p:nvSpPr>
          <p:spPr bwMode="auto">
            <a:xfrm rot="16200000">
              <a:off x="1224" y="143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87"/>
            <p:cNvSpPr>
              <a:spLocks noChangeArrowheads="1"/>
            </p:cNvSpPr>
            <p:nvPr/>
          </p:nvSpPr>
          <p:spPr bwMode="auto">
            <a:xfrm rot="16200000">
              <a:off x="1223" y="13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Freeform 88"/>
            <p:cNvSpPr>
              <a:spLocks/>
            </p:cNvSpPr>
            <p:nvPr/>
          </p:nvSpPr>
          <p:spPr bwMode="auto">
            <a:xfrm>
              <a:off x="1456" y="1114"/>
              <a:ext cx="63" cy="64"/>
            </a:xfrm>
            <a:custGeom>
              <a:avLst/>
              <a:gdLst>
                <a:gd name="T0" fmla="*/ 0 w 411"/>
                <a:gd name="T1" fmla="*/ 393 h 410"/>
                <a:gd name="T2" fmla="*/ 5 w 411"/>
                <a:gd name="T3" fmla="*/ 381 h 410"/>
                <a:gd name="T4" fmla="*/ 181 w 411"/>
                <a:gd name="T5" fmla="*/ 205 h 410"/>
                <a:gd name="T6" fmla="*/ 5 w 411"/>
                <a:gd name="T7" fmla="*/ 28 h 410"/>
                <a:gd name="T8" fmla="*/ 0 w 411"/>
                <a:gd name="T9" fmla="*/ 17 h 410"/>
                <a:gd name="T10" fmla="*/ 5 w 411"/>
                <a:gd name="T11" fmla="*/ 5 h 410"/>
                <a:gd name="T12" fmla="*/ 17 w 411"/>
                <a:gd name="T13" fmla="*/ 0 h 410"/>
                <a:gd name="T14" fmla="*/ 30 w 411"/>
                <a:gd name="T15" fmla="*/ 5 h 410"/>
                <a:gd name="T16" fmla="*/ 206 w 411"/>
                <a:gd name="T17" fmla="*/ 181 h 410"/>
                <a:gd name="T18" fmla="*/ 382 w 411"/>
                <a:gd name="T19" fmla="*/ 5 h 410"/>
                <a:gd name="T20" fmla="*/ 394 w 411"/>
                <a:gd name="T21" fmla="*/ 0 h 410"/>
                <a:gd name="T22" fmla="*/ 406 w 411"/>
                <a:gd name="T23" fmla="*/ 5 h 410"/>
                <a:gd name="T24" fmla="*/ 411 w 411"/>
                <a:gd name="T25" fmla="*/ 17 h 410"/>
                <a:gd name="T26" fmla="*/ 407 w 411"/>
                <a:gd name="T27" fmla="*/ 28 h 410"/>
                <a:gd name="T28" fmla="*/ 230 w 411"/>
                <a:gd name="T29" fmla="*/ 205 h 410"/>
                <a:gd name="T30" fmla="*/ 407 w 411"/>
                <a:gd name="T31" fmla="*/ 381 h 410"/>
                <a:gd name="T32" fmla="*/ 411 w 411"/>
                <a:gd name="T33" fmla="*/ 393 h 410"/>
                <a:gd name="T34" fmla="*/ 406 w 411"/>
                <a:gd name="T35" fmla="*/ 405 h 410"/>
                <a:gd name="T36" fmla="*/ 394 w 411"/>
                <a:gd name="T37" fmla="*/ 410 h 410"/>
                <a:gd name="T38" fmla="*/ 382 w 411"/>
                <a:gd name="T39" fmla="*/ 404 h 410"/>
                <a:gd name="T40" fmla="*/ 206 w 411"/>
                <a:gd name="T41" fmla="*/ 229 h 410"/>
                <a:gd name="T42" fmla="*/ 30 w 411"/>
                <a:gd name="T43" fmla="*/ 404 h 410"/>
                <a:gd name="T44" fmla="*/ 17 w 411"/>
                <a:gd name="T45" fmla="*/ 410 h 410"/>
                <a:gd name="T46" fmla="*/ 5 w 411"/>
                <a:gd name="T47" fmla="*/ 405 h 410"/>
                <a:gd name="T48" fmla="*/ 0 w 411"/>
                <a:gd name="T49" fmla="*/ 39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1" h="410">
                  <a:moveTo>
                    <a:pt x="0" y="393"/>
                  </a:moveTo>
                  <a:cubicBezTo>
                    <a:pt x="0" y="389"/>
                    <a:pt x="2" y="385"/>
                    <a:pt x="5" y="381"/>
                  </a:cubicBezTo>
                  <a:lnTo>
                    <a:pt x="181" y="205"/>
                  </a:lnTo>
                  <a:lnTo>
                    <a:pt x="5" y="28"/>
                  </a:lnTo>
                  <a:cubicBezTo>
                    <a:pt x="2" y="25"/>
                    <a:pt x="0" y="21"/>
                    <a:pt x="0" y="17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6" y="2"/>
                    <a:pt x="30" y="5"/>
                  </a:cubicBezTo>
                  <a:lnTo>
                    <a:pt x="206" y="181"/>
                  </a:lnTo>
                  <a:lnTo>
                    <a:pt x="382" y="5"/>
                  </a:lnTo>
                  <a:cubicBezTo>
                    <a:pt x="386" y="2"/>
                    <a:pt x="390" y="0"/>
                    <a:pt x="394" y="0"/>
                  </a:cubicBezTo>
                  <a:cubicBezTo>
                    <a:pt x="399" y="0"/>
                    <a:pt x="403" y="1"/>
                    <a:pt x="406" y="5"/>
                  </a:cubicBezTo>
                  <a:cubicBezTo>
                    <a:pt x="409" y="8"/>
                    <a:pt x="411" y="12"/>
                    <a:pt x="411" y="17"/>
                  </a:cubicBezTo>
                  <a:cubicBezTo>
                    <a:pt x="411" y="21"/>
                    <a:pt x="410" y="25"/>
                    <a:pt x="407" y="28"/>
                  </a:cubicBezTo>
                  <a:lnTo>
                    <a:pt x="230" y="205"/>
                  </a:lnTo>
                  <a:lnTo>
                    <a:pt x="407" y="381"/>
                  </a:lnTo>
                  <a:cubicBezTo>
                    <a:pt x="410" y="385"/>
                    <a:pt x="411" y="389"/>
                    <a:pt x="411" y="393"/>
                  </a:cubicBezTo>
                  <a:cubicBezTo>
                    <a:pt x="411" y="398"/>
                    <a:pt x="409" y="402"/>
                    <a:pt x="406" y="405"/>
                  </a:cubicBezTo>
                  <a:cubicBezTo>
                    <a:pt x="403" y="408"/>
                    <a:pt x="399" y="410"/>
                    <a:pt x="394" y="410"/>
                  </a:cubicBezTo>
                  <a:cubicBezTo>
                    <a:pt x="390" y="410"/>
                    <a:pt x="386" y="408"/>
                    <a:pt x="382" y="404"/>
                  </a:cubicBezTo>
                  <a:lnTo>
                    <a:pt x="206" y="229"/>
                  </a:lnTo>
                  <a:lnTo>
                    <a:pt x="30" y="404"/>
                  </a:lnTo>
                  <a:cubicBezTo>
                    <a:pt x="26" y="408"/>
                    <a:pt x="22" y="410"/>
                    <a:pt x="17" y="410"/>
                  </a:cubicBezTo>
                  <a:cubicBezTo>
                    <a:pt x="13" y="410"/>
                    <a:pt x="9" y="408"/>
                    <a:pt x="5" y="405"/>
                  </a:cubicBezTo>
                  <a:cubicBezTo>
                    <a:pt x="2" y="401"/>
                    <a:pt x="0" y="397"/>
                    <a:pt x="0" y="393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4" name="Rectangle 89"/>
            <p:cNvSpPr>
              <a:spLocks noChangeArrowheads="1"/>
            </p:cNvSpPr>
            <p:nvPr/>
          </p:nvSpPr>
          <p:spPr bwMode="auto">
            <a:xfrm>
              <a:off x="1534" y="1018"/>
              <a:ext cx="1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10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5" name="Rectangle 90"/>
            <p:cNvSpPr>
              <a:spLocks noChangeArrowheads="1"/>
            </p:cNvSpPr>
            <p:nvPr/>
          </p:nvSpPr>
          <p:spPr bwMode="auto">
            <a:xfrm>
              <a:off x="1723" y="949"/>
              <a:ext cx="12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-3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1506" y="1429"/>
              <a:ext cx="4815" cy="2138"/>
            </a:xfrm>
            <a:custGeom>
              <a:avLst/>
              <a:gdLst>
                <a:gd name="T0" fmla="*/ 69 w 4815"/>
                <a:gd name="T1" fmla="*/ 2055 h 2138"/>
                <a:gd name="T2" fmla="*/ 148 w 4815"/>
                <a:gd name="T3" fmla="*/ 2054 h 2138"/>
                <a:gd name="T4" fmla="*/ 226 w 4815"/>
                <a:gd name="T5" fmla="*/ 2054 h 2138"/>
                <a:gd name="T6" fmla="*/ 305 w 4815"/>
                <a:gd name="T7" fmla="*/ 2051 h 2138"/>
                <a:gd name="T8" fmla="*/ 384 w 4815"/>
                <a:gd name="T9" fmla="*/ 2052 h 2138"/>
                <a:gd name="T10" fmla="*/ 462 w 4815"/>
                <a:gd name="T11" fmla="*/ 2055 h 2138"/>
                <a:gd name="T12" fmla="*/ 541 w 4815"/>
                <a:gd name="T13" fmla="*/ 2054 h 2138"/>
                <a:gd name="T14" fmla="*/ 619 w 4815"/>
                <a:gd name="T15" fmla="*/ 2057 h 2138"/>
                <a:gd name="T16" fmla="*/ 698 w 4815"/>
                <a:gd name="T17" fmla="*/ 2054 h 2138"/>
                <a:gd name="T18" fmla="*/ 777 w 4815"/>
                <a:gd name="T19" fmla="*/ 2055 h 2138"/>
                <a:gd name="T20" fmla="*/ 855 w 4815"/>
                <a:gd name="T21" fmla="*/ 2058 h 2138"/>
                <a:gd name="T22" fmla="*/ 934 w 4815"/>
                <a:gd name="T23" fmla="*/ 2051 h 2138"/>
                <a:gd name="T24" fmla="*/ 1012 w 4815"/>
                <a:gd name="T25" fmla="*/ 2046 h 2138"/>
                <a:gd name="T26" fmla="*/ 1091 w 4815"/>
                <a:gd name="T27" fmla="*/ 2050 h 2138"/>
                <a:gd name="T28" fmla="*/ 1170 w 4815"/>
                <a:gd name="T29" fmla="*/ 2043 h 2138"/>
                <a:gd name="T30" fmla="*/ 1248 w 4815"/>
                <a:gd name="T31" fmla="*/ 2046 h 2138"/>
                <a:gd name="T32" fmla="*/ 1327 w 4815"/>
                <a:gd name="T33" fmla="*/ 2023 h 2138"/>
                <a:gd name="T34" fmla="*/ 1406 w 4815"/>
                <a:gd name="T35" fmla="*/ 1922 h 2138"/>
                <a:gd name="T36" fmla="*/ 1484 w 4815"/>
                <a:gd name="T37" fmla="*/ 1986 h 2138"/>
                <a:gd name="T38" fmla="*/ 1563 w 4815"/>
                <a:gd name="T39" fmla="*/ 2046 h 2138"/>
                <a:gd name="T40" fmla="*/ 1641 w 4815"/>
                <a:gd name="T41" fmla="*/ 2040 h 2138"/>
                <a:gd name="T42" fmla="*/ 1720 w 4815"/>
                <a:gd name="T43" fmla="*/ 2039 h 2138"/>
                <a:gd name="T44" fmla="*/ 1798 w 4815"/>
                <a:gd name="T45" fmla="*/ 2017 h 2138"/>
                <a:gd name="T46" fmla="*/ 1877 w 4815"/>
                <a:gd name="T47" fmla="*/ 1955 h 2138"/>
                <a:gd name="T48" fmla="*/ 1955 w 4815"/>
                <a:gd name="T49" fmla="*/ 1897 h 2138"/>
                <a:gd name="T50" fmla="*/ 2034 w 4815"/>
                <a:gd name="T51" fmla="*/ 1957 h 2138"/>
                <a:gd name="T52" fmla="*/ 2113 w 4815"/>
                <a:gd name="T53" fmla="*/ 1807 h 2138"/>
                <a:gd name="T54" fmla="*/ 2191 w 4815"/>
                <a:gd name="T55" fmla="*/ 1101 h 2138"/>
                <a:gd name="T56" fmla="*/ 2270 w 4815"/>
                <a:gd name="T57" fmla="*/ 1707 h 2138"/>
                <a:gd name="T58" fmla="*/ 2349 w 4815"/>
                <a:gd name="T59" fmla="*/ 1685 h 2138"/>
                <a:gd name="T60" fmla="*/ 2427 w 4815"/>
                <a:gd name="T61" fmla="*/ 989 h 2138"/>
                <a:gd name="T62" fmla="*/ 2506 w 4815"/>
                <a:gd name="T63" fmla="*/ 1219 h 2138"/>
                <a:gd name="T64" fmla="*/ 2584 w 4815"/>
                <a:gd name="T65" fmla="*/ 1283 h 2138"/>
                <a:gd name="T66" fmla="*/ 2663 w 4815"/>
                <a:gd name="T67" fmla="*/ 1796 h 2138"/>
                <a:gd name="T68" fmla="*/ 2742 w 4815"/>
                <a:gd name="T69" fmla="*/ 1424 h 2138"/>
                <a:gd name="T70" fmla="*/ 2820 w 4815"/>
                <a:gd name="T71" fmla="*/ 48 h 2138"/>
                <a:gd name="T72" fmla="*/ 2899 w 4815"/>
                <a:gd name="T73" fmla="*/ 1877 h 2138"/>
                <a:gd name="T74" fmla="*/ 2977 w 4815"/>
                <a:gd name="T75" fmla="*/ 2118 h 2138"/>
                <a:gd name="T76" fmla="*/ 3056 w 4815"/>
                <a:gd name="T77" fmla="*/ 2057 h 2138"/>
                <a:gd name="T78" fmla="*/ 3135 w 4815"/>
                <a:gd name="T79" fmla="*/ 2052 h 2138"/>
                <a:gd name="T80" fmla="*/ 3213 w 4815"/>
                <a:gd name="T81" fmla="*/ 2040 h 2138"/>
                <a:gd name="T82" fmla="*/ 3292 w 4815"/>
                <a:gd name="T83" fmla="*/ 2051 h 2138"/>
                <a:gd name="T84" fmla="*/ 3370 w 4815"/>
                <a:gd name="T85" fmla="*/ 2056 h 2138"/>
                <a:gd name="T86" fmla="*/ 3449 w 4815"/>
                <a:gd name="T87" fmla="*/ 2055 h 2138"/>
                <a:gd name="T88" fmla="*/ 3527 w 4815"/>
                <a:gd name="T89" fmla="*/ 2059 h 2138"/>
                <a:gd name="T90" fmla="*/ 3606 w 4815"/>
                <a:gd name="T91" fmla="*/ 2056 h 2138"/>
                <a:gd name="T92" fmla="*/ 3685 w 4815"/>
                <a:gd name="T93" fmla="*/ 2054 h 2138"/>
                <a:gd name="T94" fmla="*/ 3763 w 4815"/>
                <a:gd name="T95" fmla="*/ 2054 h 2138"/>
                <a:gd name="T96" fmla="*/ 3842 w 4815"/>
                <a:gd name="T97" fmla="*/ 2052 h 2138"/>
                <a:gd name="T98" fmla="*/ 3920 w 4815"/>
                <a:gd name="T99" fmla="*/ 2058 h 2138"/>
                <a:gd name="T100" fmla="*/ 3999 w 4815"/>
                <a:gd name="T101" fmla="*/ 2057 h 2138"/>
                <a:gd name="T102" fmla="*/ 4078 w 4815"/>
                <a:gd name="T103" fmla="*/ 2053 h 2138"/>
                <a:gd name="T104" fmla="*/ 4156 w 4815"/>
                <a:gd name="T105" fmla="*/ 2055 h 2138"/>
                <a:gd name="T106" fmla="*/ 4235 w 4815"/>
                <a:gd name="T107" fmla="*/ 2056 h 2138"/>
                <a:gd name="T108" fmla="*/ 4314 w 4815"/>
                <a:gd name="T109" fmla="*/ 2058 h 2138"/>
                <a:gd name="T110" fmla="*/ 4392 w 4815"/>
                <a:gd name="T111" fmla="*/ 2058 h 2138"/>
                <a:gd name="T112" fmla="*/ 4471 w 4815"/>
                <a:gd name="T113" fmla="*/ 2061 h 2138"/>
                <a:gd name="T114" fmla="*/ 4549 w 4815"/>
                <a:gd name="T115" fmla="*/ 2053 h 2138"/>
                <a:gd name="T116" fmla="*/ 4628 w 4815"/>
                <a:gd name="T117" fmla="*/ 1994 h 2138"/>
                <a:gd name="T118" fmla="*/ 4707 w 4815"/>
                <a:gd name="T119" fmla="*/ 2038 h 2138"/>
                <a:gd name="T120" fmla="*/ 4785 w 4815"/>
                <a:gd name="T121" fmla="*/ 2056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5" h="2138">
                  <a:moveTo>
                    <a:pt x="0" y="2058"/>
                  </a:moveTo>
                  <a:lnTo>
                    <a:pt x="10" y="2057"/>
                  </a:lnTo>
                  <a:lnTo>
                    <a:pt x="20" y="2057"/>
                  </a:lnTo>
                  <a:lnTo>
                    <a:pt x="30" y="2057"/>
                  </a:lnTo>
                  <a:lnTo>
                    <a:pt x="40" y="2056"/>
                  </a:lnTo>
                  <a:lnTo>
                    <a:pt x="50" y="2056"/>
                  </a:lnTo>
                  <a:lnTo>
                    <a:pt x="60" y="2055"/>
                  </a:lnTo>
                  <a:lnTo>
                    <a:pt x="69" y="2055"/>
                  </a:lnTo>
                  <a:lnTo>
                    <a:pt x="79" y="2054"/>
                  </a:lnTo>
                  <a:lnTo>
                    <a:pt x="89" y="2054"/>
                  </a:lnTo>
                  <a:lnTo>
                    <a:pt x="99" y="2054"/>
                  </a:lnTo>
                  <a:lnTo>
                    <a:pt x="108" y="2054"/>
                  </a:lnTo>
                  <a:lnTo>
                    <a:pt x="118" y="2054"/>
                  </a:lnTo>
                  <a:lnTo>
                    <a:pt x="128" y="2054"/>
                  </a:lnTo>
                  <a:lnTo>
                    <a:pt x="138" y="2054"/>
                  </a:lnTo>
                  <a:lnTo>
                    <a:pt x="148" y="2054"/>
                  </a:lnTo>
                  <a:lnTo>
                    <a:pt x="158" y="2053"/>
                  </a:lnTo>
                  <a:lnTo>
                    <a:pt x="168" y="2053"/>
                  </a:lnTo>
                  <a:lnTo>
                    <a:pt x="177" y="2053"/>
                  </a:lnTo>
                  <a:lnTo>
                    <a:pt x="187" y="2053"/>
                  </a:lnTo>
                  <a:lnTo>
                    <a:pt x="197" y="2053"/>
                  </a:lnTo>
                  <a:lnTo>
                    <a:pt x="207" y="2054"/>
                  </a:lnTo>
                  <a:lnTo>
                    <a:pt x="217" y="2054"/>
                  </a:lnTo>
                  <a:lnTo>
                    <a:pt x="226" y="2054"/>
                  </a:lnTo>
                  <a:lnTo>
                    <a:pt x="236" y="2054"/>
                  </a:lnTo>
                  <a:lnTo>
                    <a:pt x="246" y="2054"/>
                  </a:lnTo>
                  <a:lnTo>
                    <a:pt x="256" y="2054"/>
                  </a:lnTo>
                  <a:lnTo>
                    <a:pt x="266" y="2054"/>
                  </a:lnTo>
                  <a:lnTo>
                    <a:pt x="276" y="2053"/>
                  </a:lnTo>
                  <a:lnTo>
                    <a:pt x="285" y="2052"/>
                  </a:lnTo>
                  <a:lnTo>
                    <a:pt x="295" y="2052"/>
                  </a:lnTo>
                  <a:lnTo>
                    <a:pt x="305" y="2051"/>
                  </a:lnTo>
                  <a:lnTo>
                    <a:pt x="315" y="2051"/>
                  </a:lnTo>
                  <a:lnTo>
                    <a:pt x="325" y="2050"/>
                  </a:lnTo>
                  <a:lnTo>
                    <a:pt x="335" y="2050"/>
                  </a:lnTo>
                  <a:lnTo>
                    <a:pt x="344" y="2050"/>
                  </a:lnTo>
                  <a:lnTo>
                    <a:pt x="354" y="2050"/>
                  </a:lnTo>
                  <a:lnTo>
                    <a:pt x="364" y="2051"/>
                  </a:lnTo>
                  <a:lnTo>
                    <a:pt x="374" y="2051"/>
                  </a:lnTo>
                  <a:lnTo>
                    <a:pt x="384" y="2052"/>
                  </a:lnTo>
                  <a:lnTo>
                    <a:pt x="393" y="2053"/>
                  </a:lnTo>
                  <a:lnTo>
                    <a:pt x="403" y="2054"/>
                  </a:lnTo>
                  <a:lnTo>
                    <a:pt x="413" y="2054"/>
                  </a:lnTo>
                  <a:lnTo>
                    <a:pt x="423" y="2055"/>
                  </a:lnTo>
                  <a:lnTo>
                    <a:pt x="433" y="2055"/>
                  </a:lnTo>
                  <a:lnTo>
                    <a:pt x="443" y="2055"/>
                  </a:lnTo>
                  <a:lnTo>
                    <a:pt x="452" y="2055"/>
                  </a:lnTo>
                  <a:lnTo>
                    <a:pt x="462" y="2055"/>
                  </a:lnTo>
                  <a:lnTo>
                    <a:pt x="472" y="2054"/>
                  </a:lnTo>
                  <a:lnTo>
                    <a:pt x="482" y="2054"/>
                  </a:lnTo>
                  <a:lnTo>
                    <a:pt x="492" y="2054"/>
                  </a:lnTo>
                  <a:lnTo>
                    <a:pt x="501" y="2053"/>
                  </a:lnTo>
                  <a:lnTo>
                    <a:pt x="511" y="2054"/>
                  </a:lnTo>
                  <a:lnTo>
                    <a:pt x="521" y="2054"/>
                  </a:lnTo>
                  <a:lnTo>
                    <a:pt x="531" y="2054"/>
                  </a:lnTo>
                  <a:lnTo>
                    <a:pt x="541" y="2054"/>
                  </a:lnTo>
                  <a:lnTo>
                    <a:pt x="551" y="2055"/>
                  </a:lnTo>
                  <a:lnTo>
                    <a:pt x="561" y="2055"/>
                  </a:lnTo>
                  <a:lnTo>
                    <a:pt x="570" y="2056"/>
                  </a:lnTo>
                  <a:lnTo>
                    <a:pt x="580" y="2056"/>
                  </a:lnTo>
                  <a:lnTo>
                    <a:pt x="590" y="2056"/>
                  </a:lnTo>
                  <a:lnTo>
                    <a:pt x="600" y="2057"/>
                  </a:lnTo>
                  <a:lnTo>
                    <a:pt x="609" y="2057"/>
                  </a:lnTo>
                  <a:lnTo>
                    <a:pt x="619" y="2057"/>
                  </a:lnTo>
                  <a:lnTo>
                    <a:pt x="629" y="2056"/>
                  </a:lnTo>
                  <a:lnTo>
                    <a:pt x="639" y="2056"/>
                  </a:lnTo>
                  <a:lnTo>
                    <a:pt x="649" y="2055"/>
                  </a:lnTo>
                  <a:lnTo>
                    <a:pt x="659" y="2055"/>
                  </a:lnTo>
                  <a:lnTo>
                    <a:pt x="669" y="2055"/>
                  </a:lnTo>
                  <a:lnTo>
                    <a:pt x="679" y="2054"/>
                  </a:lnTo>
                  <a:lnTo>
                    <a:pt x="688" y="2054"/>
                  </a:lnTo>
                  <a:lnTo>
                    <a:pt x="698" y="2054"/>
                  </a:lnTo>
                  <a:lnTo>
                    <a:pt x="708" y="2055"/>
                  </a:lnTo>
                  <a:lnTo>
                    <a:pt x="718" y="2055"/>
                  </a:lnTo>
                  <a:lnTo>
                    <a:pt x="727" y="2055"/>
                  </a:lnTo>
                  <a:lnTo>
                    <a:pt x="737" y="2055"/>
                  </a:lnTo>
                  <a:lnTo>
                    <a:pt x="747" y="2055"/>
                  </a:lnTo>
                  <a:lnTo>
                    <a:pt x="757" y="2055"/>
                  </a:lnTo>
                  <a:lnTo>
                    <a:pt x="767" y="2055"/>
                  </a:lnTo>
                  <a:lnTo>
                    <a:pt x="777" y="2055"/>
                  </a:lnTo>
                  <a:lnTo>
                    <a:pt x="787" y="2055"/>
                  </a:lnTo>
                  <a:lnTo>
                    <a:pt x="796" y="2056"/>
                  </a:lnTo>
                  <a:lnTo>
                    <a:pt x="806" y="2057"/>
                  </a:lnTo>
                  <a:lnTo>
                    <a:pt x="816" y="2057"/>
                  </a:lnTo>
                  <a:lnTo>
                    <a:pt x="826" y="2058"/>
                  </a:lnTo>
                  <a:lnTo>
                    <a:pt x="835" y="2058"/>
                  </a:lnTo>
                  <a:lnTo>
                    <a:pt x="845" y="2058"/>
                  </a:lnTo>
                  <a:lnTo>
                    <a:pt x="855" y="2058"/>
                  </a:lnTo>
                  <a:lnTo>
                    <a:pt x="865" y="2058"/>
                  </a:lnTo>
                  <a:lnTo>
                    <a:pt x="875" y="2057"/>
                  </a:lnTo>
                  <a:lnTo>
                    <a:pt x="885" y="2056"/>
                  </a:lnTo>
                  <a:lnTo>
                    <a:pt x="895" y="2056"/>
                  </a:lnTo>
                  <a:lnTo>
                    <a:pt x="904" y="2055"/>
                  </a:lnTo>
                  <a:lnTo>
                    <a:pt x="914" y="2054"/>
                  </a:lnTo>
                  <a:lnTo>
                    <a:pt x="924" y="2053"/>
                  </a:lnTo>
                  <a:lnTo>
                    <a:pt x="934" y="2051"/>
                  </a:lnTo>
                  <a:lnTo>
                    <a:pt x="944" y="2050"/>
                  </a:lnTo>
                  <a:lnTo>
                    <a:pt x="953" y="2049"/>
                  </a:lnTo>
                  <a:lnTo>
                    <a:pt x="963" y="2048"/>
                  </a:lnTo>
                  <a:lnTo>
                    <a:pt x="973" y="2047"/>
                  </a:lnTo>
                  <a:lnTo>
                    <a:pt x="983" y="2046"/>
                  </a:lnTo>
                  <a:lnTo>
                    <a:pt x="993" y="2046"/>
                  </a:lnTo>
                  <a:lnTo>
                    <a:pt x="1003" y="2046"/>
                  </a:lnTo>
                  <a:lnTo>
                    <a:pt x="1012" y="2046"/>
                  </a:lnTo>
                  <a:lnTo>
                    <a:pt x="1022" y="2046"/>
                  </a:lnTo>
                  <a:lnTo>
                    <a:pt x="1032" y="2047"/>
                  </a:lnTo>
                  <a:lnTo>
                    <a:pt x="1042" y="2048"/>
                  </a:lnTo>
                  <a:lnTo>
                    <a:pt x="1052" y="2049"/>
                  </a:lnTo>
                  <a:lnTo>
                    <a:pt x="1062" y="2050"/>
                  </a:lnTo>
                  <a:lnTo>
                    <a:pt x="1071" y="2050"/>
                  </a:lnTo>
                  <a:lnTo>
                    <a:pt x="1081" y="2050"/>
                  </a:lnTo>
                  <a:lnTo>
                    <a:pt x="1091" y="2050"/>
                  </a:lnTo>
                  <a:lnTo>
                    <a:pt x="1101" y="2050"/>
                  </a:lnTo>
                  <a:lnTo>
                    <a:pt x="1111" y="2049"/>
                  </a:lnTo>
                  <a:lnTo>
                    <a:pt x="1120" y="2048"/>
                  </a:lnTo>
                  <a:lnTo>
                    <a:pt x="1130" y="2046"/>
                  </a:lnTo>
                  <a:lnTo>
                    <a:pt x="1140" y="2045"/>
                  </a:lnTo>
                  <a:lnTo>
                    <a:pt x="1150" y="2044"/>
                  </a:lnTo>
                  <a:lnTo>
                    <a:pt x="1160" y="2043"/>
                  </a:lnTo>
                  <a:lnTo>
                    <a:pt x="1170" y="2043"/>
                  </a:lnTo>
                  <a:lnTo>
                    <a:pt x="1179" y="2043"/>
                  </a:lnTo>
                  <a:lnTo>
                    <a:pt x="1189" y="2043"/>
                  </a:lnTo>
                  <a:lnTo>
                    <a:pt x="1199" y="2044"/>
                  </a:lnTo>
                  <a:lnTo>
                    <a:pt x="1209" y="2044"/>
                  </a:lnTo>
                  <a:lnTo>
                    <a:pt x="1219" y="2045"/>
                  </a:lnTo>
                  <a:lnTo>
                    <a:pt x="1228" y="2046"/>
                  </a:lnTo>
                  <a:lnTo>
                    <a:pt x="1238" y="2046"/>
                  </a:lnTo>
                  <a:lnTo>
                    <a:pt x="1248" y="2046"/>
                  </a:lnTo>
                  <a:lnTo>
                    <a:pt x="1258" y="2046"/>
                  </a:lnTo>
                  <a:lnTo>
                    <a:pt x="1268" y="2046"/>
                  </a:lnTo>
                  <a:lnTo>
                    <a:pt x="1278" y="2044"/>
                  </a:lnTo>
                  <a:lnTo>
                    <a:pt x="1288" y="2042"/>
                  </a:lnTo>
                  <a:lnTo>
                    <a:pt x="1297" y="2038"/>
                  </a:lnTo>
                  <a:lnTo>
                    <a:pt x="1307" y="2034"/>
                  </a:lnTo>
                  <a:lnTo>
                    <a:pt x="1317" y="2029"/>
                  </a:lnTo>
                  <a:lnTo>
                    <a:pt x="1327" y="2023"/>
                  </a:lnTo>
                  <a:lnTo>
                    <a:pt x="1336" y="2016"/>
                  </a:lnTo>
                  <a:lnTo>
                    <a:pt x="1346" y="2007"/>
                  </a:lnTo>
                  <a:lnTo>
                    <a:pt x="1356" y="1997"/>
                  </a:lnTo>
                  <a:lnTo>
                    <a:pt x="1366" y="1985"/>
                  </a:lnTo>
                  <a:lnTo>
                    <a:pt x="1376" y="1970"/>
                  </a:lnTo>
                  <a:lnTo>
                    <a:pt x="1386" y="1954"/>
                  </a:lnTo>
                  <a:lnTo>
                    <a:pt x="1396" y="1937"/>
                  </a:lnTo>
                  <a:lnTo>
                    <a:pt x="1406" y="1922"/>
                  </a:lnTo>
                  <a:lnTo>
                    <a:pt x="1415" y="1912"/>
                  </a:lnTo>
                  <a:lnTo>
                    <a:pt x="1425" y="1909"/>
                  </a:lnTo>
                  <a:lnTo>
                    <a:pt x="1435" y="1914"/>
                  </a:lnTo>
                  <a:lnTo>
                    <a:pt x="1445" y="1924"/>
                  </a:lnTo>
                  <a:lnTo>
                    <a:pt x="1454" y="1938"/>
                  </a:lnTo>
                  <a:lnTo>
                    <a:pt x="1464" y="1953"/>
                  </a:lnTo>
                  <a:lnTo>
                    <a:pt x="1474" y="1970"/>
                  </a:lnTo>
                  <a:lnTo>
                    <a:pt x="1484" y="1986"/>
                  </a:lnTo>
                  <a:lnTo>
                    <a:pt x="1494" y="2001"/>
                  </a:lnTo>
                  <a:lnTo>
                    <a:pt x="1504" y="2014"/>
                  </a:lnTo>
                  <a:lnTo>
                    <a:pt x="1514" y="2025"/>
                  </a:lnTo>
                  <a:lnTo>
                    <a:pt x="1523" y="2033"/>
                  </a:lnTo>
                  <a:lnTo>
                    <a:pt x="1533" y="2039"/>
                  </a:lnTo>
                  <a:lnTo>
                    <a:pt x="1543" y="2043"/>
                  </a:lnTo>
                  <a:lnTo>
                    <a:pt x="1553" y="2045"/>
                  </a:lnTo>
                  <a:lnTo>
                    <a:pt x="1563" y="2046"/>
                  </a:lnTo>
                  <a:lnTo>
                    <a:pt x="1572" y="2046"/>
                  </a:lnTo>
                  <a:lnTo>
                    <a:pt x="1582" y="2045"/>
                  </a:lnTo>
                  <a:lnTo>
                    <a:pt x="1592" y="2043"/>
                  </a:lnTo>
                  <a:lnTo>
                    <a:pt x="1602" y="2042"/>
                  </a:lnTo>
                  <a:lnTo>
                    <a:pt x="1612" y="2041"/>
                  </a:lnTo>
                  <a:lnTo>
                    <a:pt x="1622" y="2040"/>
                  </a:lnTo>
                  <a:lnTo>
                    <a:pt x="1631" y="2040"/>
                  </a:lnTo>
                  <a:lnTo>
                    <a:pt x="1641" y="2040"/>
                  </a:lnTo>
                  <a:lnTo>
                    <a:pt x="1651" y="2041"/>
                  </a:lnTo>
                  <a:lnTo>
                    <a:pt x="1661" y="2041"/>
                  </a:lnTo>
                  <a:lnTo>
                    <a:pt x="1671" y="2041"/>
                  </a:lnTo>
                  <a:lnTo>
                    <a:pt x="1680" y="2040"/>
                  </a:lnTo>
                  <a:lnTo>
                    <a:pt x="1690" y="2039"/>
                  </a:lnTo>
                  <a:lnTo>
                    <a:pt x="1700" y="2039"/>
                  </a:lnTo>
                  <a:lnTo>
                    <a:pt x="1710" y="2039"/>
                  </a:lnTo>
                  <a:lnTo>
                    <a:pt x="1720" y="2039"/>
                  </a:lnTo>
                  <a:lnTo>
                    <a:pt x="1730" y="2040"/>
                  </a:lnTo>
                  <a:lnTo>
                    <a:pt x="1739" y="2040"/>
                  </a:lnTo>
                  <a:lnTo>
                    <a:pt x="1749" y="2040"/>
                  </a:lnTo>
                  <a:lnTo>
                    <a:pt x="1759" y="2038"/>
                  </a:lnTo>
                  <a:lnTo>
                    <a:pt x="1769" y="2036"/>
                  </a:lnTo>
                  <a:lnTo>
                    <a:pt x="1779" y="2031"/>
                  </a:lnTo>
                  <a:lnTo>
                    <a:pt x="1789" y="2025"/>
                  </a:lnTo>
                  <a:lnTo>
                    <a:pt x="1798" y="2017"/>
                  </a:lnTo>
                  <a:lnTo>
                    <a:pt x="1808" y="2007"/>
                  </a:lnTo>
                  <a:lnTo>
                    <a:pt x="1818" y="1997"/>
                  </a:lnTo>
                  <a:lnTo>
                    <a:pt x="1828" y="1986"/>
                  </a:lnTo>
                  <a:lnTo>
                    <a:pt x="1838" y="1975"/>
                  </a:lnTo>
                  <a:lnTo>
                    <a:pt x="1847" y="1967"/>
                  </a:lnTo>
                  <a:lnTo>
                    <a:pt x="1857" y="1962"/>
                  </a:lnTo>
                  <a:lnTo>
                    <a:pt x="1867" y="1958"/>
                  </a:lnTo>
                  <a:lnTo>
                    <a:pt x="1877" y="1955"/>
                  </a:lnTo>
                  <a:lnTo>
                    <a:pt x="1887" y="1949"/>
                  </a:lnTo>
                  <a:lnTo>
                    <a:pt x="1897" y="1940"/>
                  </a:lnTo>
                  <a:lnTo>
                    <a:pt x="1907" y="1929"/>
                  </a:lnTo>
                  <a:lnTo>
                    <a:pt x="1916" y="1917"/>
                  </a:lnTo>
                  <a:lnTo>
                    <a:pt x="1926" y="1905"/>
                  </a:lnTo>
                  <a:lnTo>
                    <a:pt x="1936" y="1896"/>
                  </a:lnTo>
                  <a:lnTo>
                    <a:pt x="1946" y="1893"/>
                  </a:lnTo>
                  <a:lnTo>
                    <a:pt x="1955" y="1897"/>
                  </a:lnTo>
                  <a:lnTo>
                    <a:pt x="1965" y="1906"/>
                  </a:lnTo>
                  <a:lnTo>
                    <a:pt x="1975" y="1917"/>
                  </a:lnTo>
                  <a:lnTo>
                    <a:pt x="1985" y="1929"/>
                  </a:lnTo>
                  <a:lnTo>
                    <a:pt x="1995" y="1939"/>
                  </a:lnTo>
                  <a:lnTo>
                    <a:pt x="2005" y="1946"/>
                  </a:lnTo>
                  <a:lnTo>
                    <a:pt x="2015" y="1951"/>
                  </a:lnTo>
                  <a:lnTo>
                    <a:pt x="2024" y="1955"/>
                  </a:lnTo>
                  <a:lnTo>
                    <a:pt x="2034" y="1957"/>
                  </a:lnTo>
                  <a:lnTo>
                    <a:pt x="2044" y="1959"/>
                  </a:lnTo>
                  <a:lnTo>
                    <a:pt x="2054" y="1958"/>
                  </a:lnTo>
                  <a:lnTo>
                    <a:pt x="2063" y="1954"/>
                  </a:lnTo>
                  <a:lnTo>
                    <a:pt x="2073" y="1945"/>
                  </a:lnTo>
                  <a:lnTo>
                    <a:pt x="2083" y="1929"/>
                  </a:lnTo>
                  <a:lnTo>
                    <a:pt x="2093" y="1902"/>
                  </a:lnTo>
                  <a:lnTo>
                    <a:pt x="2103" y="1863"/>
                  </a:lnTo>
                  <a:lnTo>
                    <a:pt x="2113" y="1807"/>
                  </a:lnTo>
                  <a:lnTo>
                    <a:pt x="2123" y="1733"/>
                  </a:lnTo>
                  <a:lnTo>
                    <a:pt x="2133" y="1641"/>
                  </a:lnTo>
                  <a:lnTo>
                    <a:pt x="2142" y="1531"/>
                  </a:lnTo>
                  <a:lnTo>
                    <a:pt x="2152" y="1410"/>
                  </a:lnTo>
                  <a:lnTo>
                    <a:pt x="2162" y="1290"/>
                  </a:lnTo>
                  <a:lnTo>
                    <a:pt x="2172" y="1187"/>
                  </a:lnTo>
                  <a:lnTo>
                    <a:pt x="2181" y="1120"/>
                  </a:lnTo>
                  <a:lnTo>
                    <a:pt x="2191" y="1101"/>
                  </a:lnTo>
                  <a:lnTo>
                    <a:pt x="2201" y="1133"/>
                  </a:lnTo>
                  <a:lnTo>
                    <a:pt x="2211" y="1202"/>
                  </a:lnTo>
                  <a:lnTo>
                    <a:pt x="2221" y="1294"/>
                  </a:lnTo>
                  <a:lnTo>
                    <a:pt x="2231" y="1392"/>
                  </a:lnTo>
                  <a:lnTo>
                    <a:pt x="2241" y="1487"/>
                  </a:lnTo>
                  <a:lnTo>
                    <a:pt x="2250" y="1573"/>
                  </a:lnTo>
                  <a:lnTo>
                    <a:pt x="2260" y="1647"/>
                  </a:lnTo>
                  <a:lnTo>
                    <a:pt x="2270" y="1707"/>
                  </a:lnTo>
                  <a:lnTo>
                    <a:pt x="2280" y="1753"/>
                  </a:lnTo>
                  <a:lnTo>
                    <a:pt x="2290" y="1782"/>
                  </a:lnTo>
                  <a:lnTo>
                    <a:pt x="2299" y="1797"/>
                  </a:lnTo>
                  <a:lnTo>
                    <a:pt x="2309" y="1798"/>
                  </a:lnTo>
                  <a:lnTo>
                    <a:pt x="2319" y="1787"/>
                  </a:lnTo>
                  <a:lnTo>
                    <a:pt x="2329" y="1767"/>
                  </a:lnTo>
                  <a:lnTo>
                    <a:pt x="2339" y="1734"/>
                  </a:lnTo>
                  <a:lnTo>
                    <a:pt x="2349" y="1685"/>
                  </a:lnTo>
                  <a:lnTo>
                    <a:pt x="2358" y="1617"/>
                  </a:lnTo>
                  <a:lnTo>
                    <a:pt x="2368" y="1528"/>
                  </a:lnTo>
                  <a:lnTo>
                    <a:pt x="2378" y="1423"/>
                  </a:lnTo>
                  <a:lnTo>
                    <a:pt x="2388" y="1307"/>
                  </a:lnTo>
                  <a:lnTo>
                    <a:pt x="2398" y="1194"/>
                  </a:lnTo>
                  <a:lnTo>
                    <a:pt x="2407" y="1097"/>
                  </a:lnTo>
                  <a:lnTo>
                    <a:pt x="2417" y="1027"/>
                  </a:lnTo>
                  <a:lnTo>
                    <a:pt x="2427" y="989"/>
                  </a:lnTo>
                  <a:lnTo>
                    <a:pt x="2437" y="983"/>
                  </a:lnTo>
                  <a:lnTo>
                    <a:pt x="2447" y="1007"/>
                  </a:lnTo>
                  <a:lnTo>
                    <a:pt x="2457" y="1053"/>
                  </a:lnTo>
                  <a:lnTo>
                    <a:pt x="2466" y="1110"/>
                  </a:lnTo>
                  <a:lnTo>
                    <a:pt x="2476" y="1165"/>
                  </a:lnTo>
                  <a:lnTo>
                    <a:pt x="2486" y="1207"/>
                  </a:lnTo>
                  <a:lnTo>
                    <a:pt x="2496" y="1227"/>
                  </a:lnTo>
                  <a:lnTo>
                    <a:pt x="2506" y="1219"/>
                  </a:lnTo>
                  <a:lnTo>
                    <a:pt x="2516" y="1185"/>
                  </a:lnTo>
                  <a:lnTo>
                    <a:pt x="2525" y="1134"/>
                  </a:lnTo>
                  <a:lnTo>
                    <a:pt x="2535" y="1083"/>
                  </a:lnTo>
                  <a:lnTo>
                    <a:pt x="2545" y="1055"/>
                  </a:lnTo>
                  <a:lnTo>
                    <a:pt x="2555" y="1068"/>
                  </a:lnTo>
                  <a:lnTo>
                    <a:pt x="2565" y="1120"/>
                  </a:lnTo>
                  <a:lnTo>
                    <a:pt x="2574" y="1198"/>
                  </a:lnTo>
                  <a:lnTo>
                    <a:pt x="2584" y="1283"/>
                  </a:lnTo>
                  <a:lnTo>
                    <a:pt x="2594" y="1363"/>
                  </a:lnTo>
                  <a:lnTo>
                    <a:pt x="2604" y="1433"/>
                  </a:lnTo>
                  <a:lnTo>
                    <a:pt x="2614" y="1494"/>
                  </a:lnTo>
                  <a:lnTo>
                    <a:pt x="2624" y="1551"/>
                  </a:lnTo>
                  <a:lnTo>
                    <a:pt x="2634" y="1609"/>
                  </a:lnTo>
                  <a:lnTo>
                    <a:pt x="2643" y="1671"/>
                  </a:lnTo>
                  <a:lnTo>
                    <a:pt x="2653" y="1736"/>
                  </a:lnTo>
                  <a:lnTo>
                    <a:pt x="2663" y="1796"/>
                  </a:lnTo>
                  <a:lnTo>
                    <a:pt x="2673" y="1846"/>
                  </a:lnTo>
                  <a:lnTo>
                    <a:pt x="2682" y="1880"/>
                  </a:lnTo>
                  <a:lnTo>
                    <a:pt x="2692" y="1891"/>
                  </a:lnTo>
                  <a:lnTo>
                    <a:pt x="2702" y="1874"/>
                  </a:lnTo>
                  <a:lnTo>
                    <a:pt x="2712" y="1821"/>
                  </a:lnTo>
                  <a:lnTo>
                    <a:pt x="2722" y="1730"/>
                  </a:lnTo>
                  <a:lnTo>
                    <a:pt x="2732" y="1597"/>
                  </a:lnTo>
                  <a:lnTo>
                    <a:pt x="2742" y="1424"/>
                  </a:lnTo>
                  <a:lnTo>
                    <a:pt x="2751" y="1215"/>
                  </a:lnTo>
                  <a:lnTo>
                    <a:pt x="2761" y="978"/>
                  </a:lnTo>
                  <a:lnTo>
                    <a:pt x="2771" y="723"/>
                  </a:lnTo>
                  <a:lnTo>
                    <a:pt x="2781" y="467"/>
                  </a:lnTo>
                  <a:lnTo>
                    <a:pt x="2791" y="238"/>
                  </a:lnTo>
                  <a:lnTo>
                    <a:pt x="2800" y="71"/>
                  </a:lnTo>
                  <a:lnTo>
                    <a:pt x="2810" y="0"/>
                  </a:lnTo>
                  <a:lnTo>
                    <a:pt x="2820" y="48"/>
                  </a:lnTo>
                  <a:lnTo>
                    <a:pt x="2830" y="210"/>
                  </a:lnTo>
                  <a:lnTo>
                    <a:pt x="2840" y="455"/>
                  </a:lnTo>
                  <a:lnTo>
                    <a:pt x="2850" y="741"/>
                  </a:lnTo>
                  <a:lnTo>
                    <a:pt x="2860" y="1033"/>
                  </a:lnTo>
                  <a:lnTo>
                    <a:pt x="2869" y="1304"/>
                  </a:lnTo>
                  <a:lnTo>
                    <a:pt x="2879" y="1538"/>
                  </a:lnTo>
                  <a:lnTo>
                    <a:pt x="2889" y="1729"/>
                  </a:lnTo>
                  <a:lnTo>
                    <a:pt x="2899" y="1877"/>
                  </a:lnTo>
                  <a:lnTo>
                    <a:pt x="2908" y="1985"/>
                  </a:lnTo>
                  <a:lnTo>
                    <a:pt x="2918" y="2059"/>
                  </a:lnTo>
                  <a:lnTo>
                    <a:pt x="2928" y="2104"/>
                  </a:lnTo>
                  <a:lnTo>
                    <a:pt x="2938" y="2129"/>
                  </a:lnTo>
                  <a:lnTo>
                    <a:pt x="2948" y="2138"/>
                  </a:lnTo>
                  <a:lnTo>
                    <a:pt x="2958" y="2136"/>
                  </a:lnTo>
                  <a:lnTo>
                    <a:pt x="2968" y="2129"/>
                  </a:lnTo>
                  <a:lnTo>
                    <a:pt x="2977" y="2118"/>
                  </a:lnTo>
                  <a:lnTo>
                    <a:pt x="2987" y="2106"/>
                  </a:lnTo>
                  <a:lnTo>
                    <a:pt x="2997" y="2094"/>
                  </a:lnTo>
                  <a:lnTo>
                    <a:pt x="3007" y="2084"/>
                  </a:lnTo>
                  <a:lnTo>
                    <a:pt x="3017" y="2075"/>
                  </a:lnTo>
                  <a:lnTo>
                    <a:pt x="3026" y="2068"/>
                  </a:lnTo>
                  <a:lnTo>
                    <a:pt x="3036" y="2063"/>
                  </a:lnTo>
                  <a:lnTo>
                    <a:pt x="3046" y="2059"/>
                  </a:lnTo>
                  <a:lnTo>
                    <a:pt x="3056" y="2057"/>
                  </a:lnTo>
                  <a:lnTo>
                    <a:pt x="3066" y="2055"/>
                  </a:lnTo>
                  <a:lnTo>
                    <a:pt x="3076" y="2054"/>
                  </a:lnTo>
                  <a:lnTo>
                    <a:pt x="3085" y="2054"/>
                  </a:lnTo>
                  <a:lnTo>
                    <a:pt x="3095" y="2053"/>
                  </a:lnTo>
                  <a:lnTo>
                    <a:pt x="3105" y="2053"/>
                  </a:lnTo>
                  <a:lnTo>
                    <a:pt x="3115" y="2052"/>
                  </a:lnTo>
                  <a:lnTo>
                    <a:pt x="3125" y="2052"/>
                  </a:lnTo>
                  <a:lnTo>
                    <a:pt x="3135" y="2052"/>
                  </a:lnTo>
                  <a:lnTo>
                    <a:pt x="3144" y="2051"/>
                  </a:lnTo>
                  <a:lnTo>
                    <a:pt x="3154" y="2051"/>
                  </a:lnTo>
                  <a:lnTo>
                    <a:pt x="3164" y="2050"/>
                  </a:lnTo>
                  <a:lnTo>
                    <a:pt x="3174" y="2048"/>
                  </a:lnTo>
                  <a:lnTo>
                    <a:pt x="3184" y="2046"/>
                  </a:lnTo>
                  <a:lnTo>
                    <a:pt x="3193" y="2044"/>
                  </a:lnTo>
                  <a:lnTo>
                    <a:pt x="3203" y="2042"/>
                  </a:lnTo>
                  <a:lnTo>
                    <a:pt x="3213" y="2040"/>
                  </a:lnTo>
                  <a:lnTo>
                    <a:pt x="3223" y="2038"/>
                  </a:lnTo>
                  <a:lnTo>
                    <a:pt x="3233" y="2038"/>
                  </a:lnTo>
                  <a:lnTo>
                    <a:pt x="3243" y="2038"/>
                  </a:lnTo>
                  <a:lnTo>
                    <a:pt x="3252" y="2041"/>
                  </a:lnTo>
                  <a:lnTo>
                    <a:pt x="3262" y="2043"/>
                  </a:lnTo>
                  <a:lnTo>
                    <a:pt x="3272" y="2046"/>
                  </a:lnTo>
                  <a:lnTo>
                    <a:pt x="3282" y="2049"/>
                  </a:lnTo>
                  <a:lnTo>
                    <a:pt x="3292" y="2051"/>
                  </a:lnTo>
                  <a:lnTo>
                    <a:pt x="3301" y="2053"/>
                  </a:lnTo>
                  <a:lnTo>
                    <a:pt x="3311" y="2054"/>
                  </a:lnTo>
                  <a:lnTo>
                    <a:pt x="3321" y="2055"/>
                  </a:lnTo>
                  <a:lnTo>
                    <a:pt x="3331" y="2056"/>
                  </a:lnTo>
                  <a:lnTo>
                    <a:pt x="3341" y="2056"/>
                  </a:lnTo>
                  <a:lnTo>
                    <a:pt x="3351" y="2056"/>
                  </a:lnTo>
                  <a:lnTo>
                    <a:pt x="3361" y="2056"/>
                  </a:lnTo>
                  <a:lnTo>
                    <a:pt x="3370" y="2056"/>
                  </a:lnTo>
                  <a:lnTo>
                    <a:pt x="3380" y="2055"/>
                  </a:lnTo>
                  <a:lnTo>
                    <a:pt x="3390" y="2055"/>
                  </a:lnTo>
                  <a:lnTo>
                    <a:pt x="3400" y="2055"/>
                  </a:lnTo>
                  <a:lnTo>
                    <a:pt x="3409" y="2055"/>
                  </a:lnTo>
                  <a:lnTo>
                    <a:pt x="3419" y="2055"/>
                  </a:lnTo>
                  <a:lnTo>
                    <a:pt x="3429" y="2055"/>
                  </a:lnTo>
                  <a:lnTo>
                    <a:pt x="3439" y="2055"/>
                  </a:lnTo>
                  <a:lnTo>
                    <a:pt x="3449" y="2055"/>
                  </a:lnTo>
                  <a:lnTo>
                    <a:pt x="3459" y="2055"/>
                  </a:lnTo>
                  <a:lnTo>
                    <a:pt x="3469" y="2056"/>
                  </a:lnTo>
                  <a:lnTo>
                    <a:pt x="3479" y="2056"/>
                  </a:lnTo>
                  <a:lnTo>
                    <a:pt x="3488" y="2057"/>
                  </a:lnTo>
                  <a:lnTo>
                    <a:pt x="3498" y="2058"/>
                  </a:lnTo>
                  <a:lnTo>
                    <a:pt x="3508" y="2058"/>
                  </a:lnTo>
                  <a:lnTo>
                    <a:pt x="3518" y="2059"/>
                  </a:lnTo>
                  <a:lnTo>
                    <a:pt x="3527" y="2059"/>
                  </a:lnTo>
                  <a:lnTo>
                    <a:pt x="3537" y="2059"/>
                  </a:lnTo>
                  <a:lnTo>
                    <a:pt x="3547" y="2059"/>
                  </a:lnTo>
                  <a:lnTo>
                    <a:pt x="3557" y="2059"/>
                  </a:lnTo>
                  <a:lnTo>
                    <a:pt x="3567" y="2058"/>
                  </a:lnTo>
                  <a:lnTo>
                    <a:pt x="3577" y="2058"/>
                  </a:lnTo>
                  <a:lnTo>
                    <a:pt x="3587" y="2057"/>
                  </a:lnTo>
                  <a:lnTo>
                    <a:pt x="3596" y="2056"/>
                  </a:lnTo>
                  <a:lnTo>
                    <a:pt x="3606" y="2056"/>
                  </a:lnTo>
                  <a:lnTo>
                    <a:pt x="3616" y="2055"/>
                  </a:lnTo>
                  <a:lnTo>
                    <a:pt x="3626" y="2054"/>
                  </a:lnTo>
                  <a:lnTo>
                    <a:pt x="3635" y="2054"/>
                  </a:lnTo>
                  <a:lnTo>
                    <a:pt x="3645" y="2054"/>
                  </a:lnTo>
                  <a:lnTo>
                    <a:pt x="3655" y="2054"/>
                  </a:lnTo>
                  <a:lnTo>
                    <a:pt x="3665" y="2054"/>
                  </a:lnTo>
                  <a:lnTo>
                    <a:pt x="3675" y="2054"/>
                  </a:lnTo>
                  <a:lnTo>
                    <a:pt x="3685" y="2054"/>
                  </a:lnTo>
                  <a:lnTo>
                    <a:pt x="3695" y="2054"/>
                  </a:lnTo>
                  <a:lnTo>
                    <a:pt x="3704" y="2054"/>
                  </a:lnTo>
                  <a:lnTo>
                    <a:pt x="3714" y="2054"/>
                  </a:lnTo>
                  <a:lnTo>
                    <a:pt x="3724" y="2054"/>
                  </a:lnTo>
                  <a:lnTo>
                    <a:pt x="3734" y="2054"/>
                  </a:lnTo>
                  <a:lnTo>
                    <a:pt x="3744" y="2054"/>
                  </a:lnTo>
                  <a:lnTo>
                    <a:pt x="3753" y="2054"/>
                  </a:lnTo>
                  <a:lnTo>
                    <a:pt x="3763" y="2054"/>
                  </a:lnTo>
                  <a:lnTo>
                    <a:pt x="3773" y="2053"/>
                  </a:lnTo>
                  <a:lnTo>
                    <a:pt x="3783" y="2053"/>
                  </a:lnTo>
                  <a:lnTo>
                    <a:pt x="3793" y="2052"/>
                  </a:lnTo>
                  <a:lnTo>
                    <a:pt x="3803" y="2052"/>
                  </a:lnTo>
                  <a:lnTo>
                    <a:pt x="3812" y="2052"/>
                  </a:lnTo>
                  <a:lnTo>
                    <a:pt x="3822" y="2051"/>
                  </a:lnTo>
                  <a:lnTo>
                    <a:pt x="3832" y="2052"/>
                  </a:lnTo>
                  <a:lnTo>
                    <a:pt x="3842" y="2052"/>
                  </a:lnTo>
                  <a:lnTo>
                    <a:pt x="3852" y="2053"/>
                  </a:lnTo>
                  <a:lnTo>
                    <a:pt x="3862" y="2054"/>
                  </a:lnTo>
                  <a:lnTo>
                    <a:pt x="3871" y="2055"/>
                  </a:lnTo>
                  <a:lnTo>
                    <a:pt x="3881" y="2056"/>
                  </a:lnTo>
                  <a:lnTo>
                    <a:pt x="3891" y="2057"/>
                  </a:lnTo>
                  <a:lnTo>
                    <a:pt x="3901" y="2058"/>
                  </a:lnTo>
                  <a:lnTo>
                    <a:pt x="3911" y="2058"/>
                  </a:lnTo>
                  <a:lnTo>
                    <a:pt x="3920" y="2058"/>
                  </a:lnTo>
                  <a:lnTo>
                    <a:pt x="3930" y="2059"/>
                  </a:lnTo>
                  <a:lnTo>
                    <a:pt x="3940" y="2059"/>
                  </a:lnTo>
                  <a:lnTo>
                    <a:pt x="3950" y="2059"/>
                  </a:lnTo>
                  <a:lnTo>
                    <a:pt x="3960" y="2059"/>
                  </a:lnTo>
                  <a:lnTo>
                    <a:pt x="3970" y="2058"/>
                  </a:lnTo>
                  <a:lnTo>
                    <a:pt x="3980" y="2058"/>
                  </a:lnTo>
                  <a:lnTo>
                    <a:pt x="3989" y="2058"/>
                  </a:lnTo>
                  <a:lnTo>
                    <a:pt x="3999" y="2057"/>
                  </a:lnTo>
                  <a:lnTo>
                    <a:pt x="4009" y="2056"/>
                  </a:lnTo>
                  <a:lnTo>
                    <a:pt x="4019" y="2056"/>
                  </a:lnTo>
                  <a:lnTo>
                    <a:pt x="4028" y="2055"/>
                  </a:lnTo>
                  <a:lnTo>
                    <a:pt x="4038" y="2055"/>
                  </a:lnTo>
                  <a:lnTo>
                    <a:pt x="4048" y="2054"/>
                  </a:lnTo>
                  <a:lnTo>
                    <a:pt x="4058" y="2054"/>
                  </a:lnTo>
                  <a:lnTo>
                    <a:pt x="4068" y="2053"/>
                  </a:lnTo>
                  <a:lnTo>
                    <a:pt x="4078" y="2053"/>
                  </a:lnTo>
                  <a:lnTo>
                    <a:pt x="4088" y="2053"/>
                  </a:lnTo>
                  <a:lnTo>
                    <a:pt x="4097" y="2053"/>
                  </a:lnTo>
                  <a:lnTo>
                    <a:pt x="4107" y="2054"/>
                  </a:lnTo>
                  <a:lnTo>
                    <a:pt x="4117" y="2054"/>
                  </a:lnTo>
                  <a:lnTo>
                    <a:pt x="4127" y="2054"/>
                  </a:lnTo>
                  <a:lnTo>
                    <a:pt x="4136" y="2055"/>
                  </a:lnTo>
                  <a:lnTo>
                    <a:pt x="4146" y="2055"/>
                  </a:lnTo>
                  <a:lnTo>
                    <a:pt x="4156" y="2055"/>
                  </a:lnTo>
                  <a:lnTo>
                    <a:pt x="4166" y="2055"/>
                  </a:lnTo>
                  <a:lnTo>
                    <a:pt x="4176" y="2055"/>
                  </a:lnTo>
                  <a:lnTo>
                    <a:pt x="4186" y="2055"/>
                  </a:lnTo>
                  <a:lnTo>
                    <a:pt x="4196" y="2055"/>
                  </a:lnTo>
                  <a:lnTo>
                    <a:pt x="4206" y="2055"/>
                  </a:lnTo>
                  <a:lnTo>
                    <a:pt x="4215" y="2056"/>
                  </a:lnTo>
                  <a:lnTo>
                    <a:pt x="4225" y="2056"/>
                  </a:lnTo>
                  <a:lnTo>
                    <a:pt x="4235" y="2056"/>
                  </a:lnTo>
                  <a:lnTo>
                    <a:pt x="4245" y="2057"/>
                  </a:lnTo>
                  <a:lnTo>
                    <a:pt x="4254" y="2057"/>
                  </a:lnTo>
                  <a:lnTo>
                    <a:pt x="4264" y="2058"/>
                  </a:lnTo>
                  <a:lnTo>
                    <a:pt x="4274" y="2058"/>
                  </a:lnTo>
                  <a:lnTo>
                    <a:pt x="4284" y="2058"/>
                  </a:lnTo>
                  <a:lnTo>
                    <a:pt x="4294" y="2058"/>
                  </a:lnTo>
                  <a:lnTo>
                    <a:pt x="4304" y="2058"/>
                  </a:lnTo>
                  <a:lnTo>
                    <a:pt x="4314" y="2058"/>
                  </a:lnTo>
                  <a:lnTo>
                    <a:pt x="4323" y="2058"/>
                  </a:lnTo>
                  <a:lnTo>
                    <a:pt x="4333" y="2058"/>
                  </a:lnTo>
                  <a:lnTo>
                    <a:pt x="4343" y="2058"/>
                  </a:lnTo>
                  <a:lnTo>
                    <a:pt x="4353" y="2058"/>
                  </a:lnTo>
                  <a:lnTo>
                    <a:pt x="4363" y="2058"/>
                  </a:lnTo>
                  <a:lnTo>
                    <a:pt x="4372" y="2058"/>
                  </a:lnTo>
                  <a:lnTo>
                    <a:pt x="4382" y="2058"/>
                  </a:lnTo>
                  <a:lnTo>
                    <a:pt x="4392" y="2058"/>
                  </a:lnTo>
                  <a:lnTo>
                    <a:pt x="4402" y="2058"/>
                  </a:lnTo>
                  <a:lnTo>
                    <a:pt x="4412" y="2058"/>
                  </a:lnTo>
                  <a:lnTo>
                    <a:pt x="4422" y="2058"/>
                  </a:lnTo>
                  <a:lnTo>
                    <a:pt x="4431" y="2059"/>
                  </a:lnTo>
                  <a:lnTo>
                    <a:pt x="4441" y="2059"/>
                  </a:lnTo>
                  <a:lnTo>
                    <a:pt x="4451" y="2060"/>
                  </a:lnTo>
                  <a:lnTo>
                    <a:pt x="4461" y="2060"/>
                  </a:lnTo>
                  <a:lnTo>
                    <a:pt x="4471" y="2061"/>
                  </a:lnTo>
                  <a:lnTo>
                    <a:pt x="4480" y="2061"/>
                  </a:lnTo>
                  <a:lnTo>
                    <a:pt x="4490" y="2061"/>
                  </a:lnTo>
                  <a:lnTo>
                    <a:pt x="4500" y="2061"/>
                  </a:lnTo>
                  <a:lnTo>
                    <a:pt x="4510" y="2061"/>
                  </a:lnTo>
                  <a:lnTo>
                    <a:pt x="4520" y="2060"/>
                  </a:lnTo>
                  <a:lnTo>
                    <a:pt x="4530" y="2059"/>
                  </a:lnTo>
                  <a:lnTo>
                    <a:pt x="4539" y="2056"/>
                  </a:lnTo>
                  <a:lnTo>
                    <a:pt x="4549" y="2053"/>
                  </a:lnTo>
                  <a:lnTo>
                    <a:pt x="4559" y="2048"/>
                  </a:lnTo>
                  <a:lnTo>
                    <a:pt x="4569" y="2042"/>
                  </a:lnTo>
                  <a:lnTo>
                    <a:pt x="4579" y="2034"/>
                  </a:lnTo>
                  <a:lnTo>
                    <a:pt x="4589" y="2026"/>
                  </a:lnTo>
                  <a:lnTo>
                    <a:pt x="4598" y="2016"/>
                  </a:lnTo>
                  <a:lnTo>
                    <a:pt x="4608" y="2007"/>
                  </a:lnTo>
                  <a:lnTo>
                    <a:pt x="4618" y="1999"/>
                  </a:lnTo>
                  <a:lnTo>
                    <a:pt x="4628" y="1994"/>
                  </a:lnTo>
                  <a:lnTo>
                    <a:pt x="4638" y="1991"/>
                  </a:lnTo>
                  <a:lnTo>
                    <a:pt x="4647" y="1993"/>
                  </a:lnTo>
                  <a:lnTo>
                    <a:pt x="4657" y="1997"/>
                  </a:lnTo>
                  <a:lnTo>
                    <a:pt x="4667" y="2004"/>
                  </a:lnTo>
                  <a:lnTo>
                    <a:pt x="4677" y="2013"/>
                  </a:lnTo>
                  <a:lnTo>
                    <a:pt x="4687" y="2022"/>
                  </a:lnTo>
                  <a:lnTo>
                    <a:pt x="4697" y="2030"/>
                  </a:lnTo>
                  <a:lnTo>
                    <a:pt x="4707" y="2038"/>
                  </a:lnTo>
                  <a:lnTo>
                    <a:pt x="4716" y="2044"/>
                  </a:lnTo>
                  <a:lnTo>
                    <a:pt x="4726" y="2049"/>
                  </a:lnTo>
                  <a:lnTo>
                    <a:pt x="4736" y="2053"/>
                  </a:lnTo>
                  <a:lnTo>
                    <a:pt x="4746" y="2055"/>
                  </a:lnTo>
                  <a:lnTo>
                    <a:pt x="4755" y="2057"/>
                  </a:lnTo>
                  <a:lnTo>
                    <a:pt x="4765" y="2057"/>
                  </a:lnTo>
                  <a:lnTo>
                    <a:pt x="4775" y="2057"/>
                  </a:lnTo>
                  <a:lnTo>
                    <a:pt x="4785" y="2056"/>
                  </a:lnTo>
                  <a:lnTo>
                    <a:pt x="4795" y="2055"/>
                  </a:lnTo>
                  <a:lnTo>
                    <a:pt x="4805" y="2054"/>
                  </a:lnTo>
                  <a:lnTo>
                    <a:pt x="4815" y="2053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1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Filtered Gluteus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Medius Muscle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Activity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150ms Prior to Heel-strike through Toe-off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3418745" y="1627066"/>
            <a:ext cx="6378" cy="32408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3" idx="1"/>
          </p:cNvCxnSpPr>
          <p:nvPr/>
        </p:nvCxnSpPr>
        <p:spPr>
          <a:xfrm flipH="1">
            <a:off x="7366724" y="1617145"/>
            <a:ext cx="12775" cy="323153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012298" y="2040724"/>
            <a:ext cx="180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Heel-strike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Toe-off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376907" y="2257292"/>
            <a:ext cx="635391" cy="802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389741" y="2530009"/>
            <a:ext cx="611330" cy="802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46"/>
          <p:cNvSpPr>
            <a:spLocks noChangeArrowheads="1"/>
          </p:cNvSpPr>
          <p:nvPr/>
        </p:nvSpPr>
        <p:spPr bwMode="auto">
          <a:xfrm rot="16200000">
            <a:off x="-952970" y="3010711"/>
            <a:ext cx="3064252" cy="61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solidFill>
                  <a:srgbClr val="26262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Gluteus Medius      Muscle Activity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1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Preliminary Results To be Presented at:</a:t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Northwest Biomechanics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Symposium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9026"/>
              </p:ext>
            </p:extLst>
          </p:nvPr>
        </p:nvGraphicFramePr>
        <p:xfrm>
          <a:off x="226788" y="1386840"/>
          <a:ext cx="7903752" cy="4215418"/>
        </p:xfrm>
        <a:graphic>
          <a:graphicData uri="http://schemas.openxmlformats.org/drawingml/2006/table">
            <a:tbl>
              <a:tblPr firstRow="1" bandRow="1"/>
              <a:tblGrid>
                <a:gridCol w="2684052"/>
                <a:gridCol w="998220"/>
                <a:gridCol w="1699260"/>
                <a:gridCol w="1838538"/>
                <a:gridCol w="683682"/>
              </a:tblGrid>
              <a:tr h="7348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Time</a:t>
                      </a:r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</a:t>
                      </a:r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4870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ITBS (n = 7)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(n = 10)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764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 hip adduction (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°)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13.8 (2.8)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14.6 (3.5)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12.5 (2.9)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12.8 (3.5)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0.43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0.51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764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Hip adduction excursion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°)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2.2 (1.9)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3.2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(3.1)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3.5 (2.6)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4.6 (2.1)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0.53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480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Gluteus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medius activity duration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107 (26)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113 (49)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132 (38)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146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(41)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0.78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0.73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764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abductor strength (%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BW∙h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9.5 (3.4)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8.4 (4.2)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11.1 (4.3)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10.6 (5.1)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0.42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0.48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9" name="Rectangle 98"/>
          <p:cNvSpPr/>
          <p:nvPr/>
        </p:nvSpPr>
        <p:spPr>
          <a:xfrm>
            <a:off x="226788" y="4122420"/>
            <a:ext cx="7903752" cy="6858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1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Preliminary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Presented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at: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ACSM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Annual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Meeting (2017)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906438"/>
              </p:ext>
            </p:extLst>
          </p:nvPr>
        </p:nvGraphicFramePr>
        <p:xfrm>
          <a:off x="312431" y="1378234"/>
          <a:ext cx="7604749" cy="4511040"/>
        </p:xfrm>
        <a:graphic>
          <a:graphicData uri="http://schemas.openxmlformats.org/drawingml/2006/table">
            <a:tbl>
              <a:tblPr firstRow="1" bandRow="1"/>
              <a:tblGrid>
                <a:gridCol w="2485592"/>
                <a:gridCol w="858124"/>
                <a:gridCol w="1568296"/>
                <a:gridCol w="1723647"/>
                <a:gridCol w="969090"/>
              </a:tblGrid>
              <a:tr h="3845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000" dirty="0">
                        <a:solidFill>
                          <a:srgbClr val="FFFF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Time</a:t>
                      </a:r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</a:t>
                      </a:r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6803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ITBS (n = 7)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(n = 10)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6803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 hip adduction (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°)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13.8 (2.8)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14.6 (3.5)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12.5 (2.9)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12.8 (3.5)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0.43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0.51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6803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Hip adduction excursion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°)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2.2 (1.9)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3.2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(3.1)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3.5 (2.6)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4.6 (2.1)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0.53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9762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Pre-heel strike gluteus medius activation (%MVIC)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81.3 (18.3)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93.1 (33.8)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70.0 (20.8)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69.1 (18.8)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0.59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0.92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976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Weight acceptance gluteus medius activation (%MVIC)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98.0 (12.6)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97.1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(7.2)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89.0 (15.2)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90.9 (24.1)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0.65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0.40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2431" y="3893419"/>
            <a:ext cx="7604749" cy="199585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Interpretation (Preliminary)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232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Female runners with previous ITBS activated gluteus medius for a shorter duration than controls throughout the treadmill run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But, ITBS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group activated gluteus medius more to achieve the same hip adduction angle as controls throughout the 30-minute treadmill run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Hip abductor strength was similar between groups and strength did not decrease after the run.</a:t>
            </a:r>
          </a:p>
          <a:p>
            <a:pPr marL="0" indent="0"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Hip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Neuromechanics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Women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And Without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Previous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ITBS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2324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Still need at least 5-7 women with  </a:t>
            </a:r>
            <a:r>
              <a:rPr lang="en-US" sz="28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previously </a:t>
            </a:r>
            <a:r>
              <a:rPr lang="en-US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diagnosed and treated ITBS</a:t>
            </a: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Study’s inclusion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Currently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female runners must be injury-free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at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least 1 month prior to participating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Running at least 6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miles per week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Never had major lower extremity injury, for example, ACL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tear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My Path To Ellensburg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B.S. Exercise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Science, U. Northern Colorado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M.S. Motor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Control &amp; Biomechanics, U. Illinois at Chicago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Ph.D. Biomechanics, U. Tennessee</a:t>
            </a:r>
          </a:p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Post-doctoral 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fellowship in PT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Department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Boston U.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1"/>
            <a:ext cx="3448777" cy="40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Overuse Running Injuries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32 million Americans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run 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(US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Bureau of Labor Statistics, 2009.  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Table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no 1249.)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>
                <a:latin typeface="Helvetica"/>
                <a:cs typeface="Helvetica"/>
              </a:rPr>
              <a:t>Approximately 51-85 % of runners  experience injury over 6 to 20 month periods </a:t>
            </a:r>
            <a:r>
              <a:rPr lang="en-US" sz="1200" dirty="0">
                <a:latin typeface="Helvetica"/>
                <a:cs typeface="Helvetica"/>
              </a:rPr>
              <a:t>(</a:t>
            </a:r>
            <a:r>
              <a:rPr lang="en-US" sz="1200" dirty="0" err="1">
                <a:latin typeface="Helvetica"/>
                <a:cs typeface="Helvetica"/>
              </a:rPr>
              <a:t>Bovens</a:t>
            </a:r>
            <a:r>
              <a:rPr lang="en-US" sz="1200" dirty="0">
                <a:latin typeface="Helvetica"/>
                <a:cs typeface="Helvetica"/>
              </a:rPr>
              <a:t> et al., 1989 </a:t>
            </a:r>
            <a:r>
              <a:rPr lang="en-US" sz="1200" dirty="0" err="1">
                <a:latin typeface="Helvetica"/>
                <a:cs typeface="Helvetica"/>
              </a:rPr>
              <a:t>Int</a:t>
            </a:r>
            <a:r>
              <a:rPr lang="en-US" sz="1200" dirty="0">
                <a:latin typeface="Helvetica"/>
                <a:cs typeface="Helvetica"/>
              </a:rPr>
              <a:t> J Sports Med; 10:S86-90; </a:t>
            </a:r>
            <a:r>
              <a:rPr lang="en-US" sz="1200" dirty="0" err="1">
                <a:latin typeface="Helvetica"/>
                <a:cs typeface="Helvetica"/>
              </a:rPr>
              <a:t>Lun</a:t>
            </a:r>
            <a:r>
              <a:rPr lang="en-US" sz="1200" dirty="0">
                <a:latin typeface="Helvetica"/>
                <a:cs typeface="Helvetica"/>
              </a:rPr>
              <a:t> et al., 2004. Br J Sports Med;38:576-80)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Knee is the most commonly injured location </a:t>
            </a:r>
            <a:r>
              <a:rPr lang="en-US" sz="800" dirty="0">
                <a:latin typeface="Helvetica"/>
                <a:cs typeface="Helvetica"/>
              </a:rPr>
              <a:t>(</a:t>
            </a:r>
            <a:r>
              <a:rPr lang="en-US" sz="800" dirty="0" err="1">
                <a:latin typeface="Helvetica"/>
                <a:cs typeface="Helvetica"/>
              </a:rPr>
              <a:t>Tauton</a:t>
            </a:r>
            <a:r>
              <a:rPr lang="en-US" sz="800" dirty="0">
                <a:latin typeface="Helvetica"/>
                <a:cs typeface="Helvetica"/>
              </a:rPr>
              <a:t> et al., 2002. Br J Sports Med;36:95-101.)</a:t>
            </a:r>
            <a:endParaRPr lang="en-US" sz="2000" dirty="0">
              <a:latin typeface="Helvetica"/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No reduction in injury rate over past 30 years </a:t>
            </a:r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(</a:t>
            </a:r>
            <a:r>
              <a:rPr lang="en-US" sz="1200" dirty="0" err="1">
                <a:latin typeface="Helvetica"/>
                <a:cs typeface="Helvetica"/>
              </a:rPr>
              <a:t>Daoud</a:t>
            </a:r>
            <a:r>
              <a:rPr lang="en-US" sz="1200" dirty="0">
                <a:latin typeface="Helvetica"/>
                <a:cs typeface="Helvetica"/>
              </a:rPr>
              <a:t> et al., 2012. </a:t>
            </a:r>
            <a:r>
              <a:rPr lang="en-US" sz="1200" dirty="0" smtClean="0">
                <a:latin typeface="Helvetica"/>
                <a:cs typeface="Helvetica"/>
              </a:rPr>
              <a:t>Med </a:t>
            </a:r>
            <a:r>
              <a:rPr lang="en-US" sz="1200" dirty="0" err="1" smtClean="0">
                <a:latin typeface="Helvetica"/>
                <a:cs typeface="Helvetica"/>
              </a:rPr>
              <a:t>Sci</a:t>
            </a:r>
            <a:r>
              <a:rPr lang="en-US" sz="1200" dirty="0" smtClean="0">
                <a:latin typeface="Helvetica"/>
                <a:cs typeface="Helvetica"/>
              </a:rPr>
              <a:t> Sports </a:t>
            </a:r>
            <a:r>
              <a:rPr lang="en-US" sz="1200" dirty="0" err="1" smtClean="0">
                <a:latin typeface="Helvetica"/>
                <a:cs typeface="Helvetica"/>
              </a:rPr>
              <a:t>Exer</a:t>
            </a:r>
            <a:r>
              <a:rPr lang="en-US" sz="1200" dirty="0" smtClean="0">
                <a:latin typeface="Helvetica"/>
                <a:cs typeface="Helvetica"/>
              </a:rPr>
              <a:t>; </a:t>
            </a:r>
            <a:r>
              <a:rPr lang="en-US" sz="1200" dirty="0">
                <a:latin typeface="Helvetica"/>
                <a:cs typeface="Helvetica"/>
              </a:rPr>
              <a:t>44:1325-34)</a:t>
            </a:r>
            <a:endParaRPr lang="en-US" dirty="0">
              <a:latin typeface="Helvetica"/>
              <a:cs typeface="Helvetic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Overuse running injuries are multifactorial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Intrinsic factors and extrinsic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/>
              </a:rPr>
              <a:t>Tope 5 Most Common </a:t>
            </a:r>
            <a:r>
              <a:rPr lang="en-US" sz="3200" dirty="0" smtClean="0">
                <a:latin typeface="Helvetica"/>
              </a:rPr>
              <a:t/>
            </a:r>
            <a:br>
              <a:rPr lang="en-US" sz="3200" dirty="0" smtClean="0">
                <a:latin typeface="Helvetica"/>
              </a:rPr>
            </a:br>
            <a:r>
              <a:rPr lang="en-US" sz="3200" dirty="0" smtClean="0">
                <a:latin typeface="Helvetica"/>
              </a:rPr>
              <a:t>Overuse </a:t>
            </a:r>
            <a:r>
              <a:rPr lang="en-US" sz="3200" dirty="0">
                <a:latin typeface="Helvetica"/>
              </a:rPr>
              <a:t>Running Injuries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58499"/>
              </p:ext>
            </p:extLst>
          </p:nvPr>
        </p:nvGraphicFramePr>
        <p:xfrm>
          <a:off x="739831" y="1506132"/>
          <a:ext cx="7314509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7471"/>
                <a:gridCol w="1573581"/>
                <a:gridCol w="1717948"/>
                <a:gridCol w="150550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Injury</a:t>
                      </a:r>
                      <a:endParaRPr lang="en-US" sz="2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(n)</a:t>
                      </a:r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Women (n)</a:t>
                      </a:r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(n)</a:t>
                      </a:r>
                      <a:endParaRPr lang="en-US" sz="2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 Patellofemoral    Pain Syndrome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207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331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 Iliotibial Band Syndrome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63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105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168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 Plantar Fasciitis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158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 Meniscal Injuries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 Tibial</a:t>
                      </a:r>
                      <a:r>
                        <a:rPr lang="en-US" sz="20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Stress Syndrome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56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3598" y="4858932"/>
            <a:ext cx="352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Tauton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et al., 2004. Br J Sports Med;38:576-80.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831" y="2650605"/>
            <a:ext cx="7314509" cy="7620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</a:rPr>
              <a:t>Gender Differences In Running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Women exhibited </a:t>
            </a:r>
            <a:r>
              <a:rPr lang="en-US" sz="3000" dirty="0">
                <a:latin typeface="Helvetica"/>
                <a:cs typeface="Helvetica"/>
              </a:rPr>
              <a:t>larger peak hip adduction </a:t>
            </a:r>
            <a:r>
              <a:rPr lang="en-US" sz="3000" dirty="0" smtClean="0">
                <a:latin typeface="Helvetica"/>
                <a:cs typeface="Helvetica"/>
              </a:rPr>
              <a:t>  and </a:t>
            </a:r>
            <a:r>
              <a:rPr lang="en-US" sz="3000" dirty="0">
                <a:latin typeface="Helvetica"/>
                <a:cs typeface="Helvetica"/>
              </a:rPr>
              <a:t>hip internal rotation angles  </a:t>
            </a:r>
            <a:r>
              <a:rPr lang="en-US" sz="3000" dirty="0" smtClean="0">
                <a:latin typeface="Helvetica"/>
                <a:cs typeface="Helvetica"/>
              </a:rPr>
              <a:t>during </a:t>
            </a:r>
            <a:r>
              <a:rPr lang="en-US" sz="3000" dirty="0">
                <a:latin typeface="Helvetica"/>
                <a:cs typeface="Helvetica"/>
              </a:rPr>
              <a:t>the stance phase of running compared </a:t>
            </a:r>
            <a:r>
              <a:rPr lang="en-US" sz="3000" dirty="0" smtClean="0">
                <a:latin typeface="Helvetica"/>
                <a:cs typeface="Helvetica"/>
              </a:rPr>
              <a:t>to men      </a:t>
            </a:r>
            <a:r>
              <a:rPr lang="en-US" sz="1300" dirty="0" smtClean="0">
                <a:latin typeface="Helvetica"/>
                <a:cs typeface="Helvetica"/>
              </a:rPr>
              <a:t>(Ferber </a:t>
            </a:r>
            <a:r>
              <a:rPr lang="en-US" sz="1300" dirty="0">
                <a:latin typeface="Helvetica"/>
                <a:cs typeface="Helvetica"/>
              </a:rPr>
              <a:t>et al., 2003. </a:t>
            </a:r>
            <a:r>
              <a:rPr lang="en-US" sz="1300" dirty="0" err="1">
                <a:latin typeface="Helvetica"/>
                <a:cs typeface="Helvetica"/>
              </a:rPr>
              <a:t>Clin</a:t>
            </a:r>
            <a:r>
              <a:rPr lang="en-US" sz="1300" dirty="0">
                <a:latin typeface="Helvetica"/>
                <a:cs typeface="Helvetica"/>
              </a:rPr>
              <a:t> </a:t>
            </a:r>
            <a:r>
              <a:rPr lang="en-US" sz="1300" dirty="0" err="1">
                <a:latin typeface="Helvetica"/>
                <a:cs typeface="Helvetica"/>
              </a:rPr>
              <a:t>Biomech</a:t>
            </a:r>
            <a:r>
              <a:rPr lang="en-US" sz="1300" dirty="0">
                <a:latin typeface="Helvetica"/>
                <a:cs typeface="Helvetica"/>
              </a:rPr>
              <a:t>; 18:350-57</a:t>
            </a:r>
            <a:r>
              <a:rPr lang="en-US" sz="1300" dirty="0" smtClean="0">
                <a:latin typeface="Helvetica"/>
                <a:cs typeface="Helvetica"/>
              </a:rPr>
              <a:t>.)</a:t>
            </a:r>
            <a:endParaRPr lang="en-US" sz="2400" dirty="0">
              <a:latin typeface="Helvetica"/>
              <a:cs typeface="Helvetica"/>
            </a:endParaRPr>
          </a:p>
          <a:p>
            <a:r>
              <a:rPr lang="en-US" sz="3000" dirty="0" smtClean="0">
                <a:latin typeface="Helvetica"/>
                <a:cs typeface="Helvetica"/>
              </a:rPr>
              <a:t>Women exhibited </a:t>
            </a:r>
            <a:r>
              <a:rPr lang="en-US" sz="3000" dirty="0">
                <a:latin typeface="Helvetica"/>
                <a:cs typeface="Helvetica"/>
              </a:rPr>
              <a:t>larger peak knee abduction angles during the stance phase of running compared to </a:t>
            </a:r>
            <a:r>
              <a:rPr lang="en-US" sz="3000" dirty="0" smtClean="0">
                <a:latin typeface="Helvetica"/>
                <a:cs typeface="Helvetica"/>
              </a:rPr>
              <a:t>men</a:t>
            </a:r>
            <a:endParaRPr lang="en-US" sz="3000" dirty="0">
              <a:latin typeface="Helvetica"/>
              <a:cs typeface="Helvetica"/>
            </a:endParaRPr>
          </a:p>
          <a:p>
            <a:r>
              <a:rPr lang="en-US" sz="3000" dirty="0">
                <a:latin typeface="Helvetica"/>
                <a:cs typeface="Helvetica"/>
              </a:rPr>
              <a:t>Relevance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Understanding gender differences may provide insight into the etiology of different injury </a:t>
            </a:r>
            <a:r>
              <a:rPr lang="en-US" dirty="0" smtClean="0">
                <a:latin typeface="Helvetica"/>
                <a:cs typeface="Helvetica"/>
              </a:rPr>
              <a:t>  patterns </a:t>
            </a:r>
            <a:r>
              <a:rPr lang="en-US" dirty="0">
                <a:latin typeface="Helvetica"/>
                <a:cs typeface="Helvetica"/>
              </a:rPr>
              <a:t>observed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/>
              </a:rPr>
              <a:t>Determining Intrinsic </a:t>
            </a:r>
            <a:r>
              <a:rPr lang="en-US" sz="3200" dirty="0" smtClean="0">
                <a:latin typeface="Helvetica"/>
              </a:rPr>
              <a:t/>
            </a:r>
            <a:br>
              <a:rPr lang="en-US" sz="3200" dirty="0" smtClean="0">
                <a:latin typeface="Helvetica"/>
              </a:rPr>
            </a:br>
            <a:r>
              <a:rPr lang="en-US" sz="3200" dirty="0" smtClean="0">
                <a:latin typeface="Helvetica"/>
              </a:rPr>
              <a:t>Biomechanical </a:t>
            </a:r>
            <a:r>
              <a:rPr lang="en-US" sz="3200" dirty="0">
                <a:latin typeface="Helvetica"/>
              </a:rPr>
              <a:t>Variables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Collect 3-D </a:t>
            </a:r>
            <a:r>
              <a:rPr lang="en-US" sz="4000" dirty="0">
                <a:latin typeface="Helvetica"/>
                <a:cs typeface="Helvetica"/>
              </a:rPr>
              <a:t>marker trajectories, </a:t>
            </a:r>
            <a:r>
              <a:rPr lang="en-US" sz="4000" dirty="0" smtClean="0">
                <a:latin typeface="Helvetica"/>
                <a:cs typeface="Helvetica"/>
              </a:rPr>
              <a:t>electromyograms </a:t>
            </a:r>
            <a:r>
              <a:rPr lang="en-US" sz="4000" dirty="0">
                <a:latin typeface="Helvetica"/>
                <a:cs typeface="Helvetica"/>
              </a:rPr>
              <a:t>(EMG</a:t>
            </a:r>
            <a:r>
              <a:rPr lang="en-US" sz="4000" dirty="0" smtClean="0">
                <a:latin typeface="Helvetica"/>
                <a:cs typeface="Helvetica"/>
              </a:rPr>
              <a:t>), </a:t>
            </a:r>
            <a:r>
              <a:rPr lang="en-US" sz="4000" dirty="0">
                <a:latin typeface="Helvetica"/>
                <a:cs typeface="Helvetica"/>
              </a:rPr>
              <a:t>and ground reaction force data during running </a:t>
            </a:r>
            <a:endParaRPr lang="en-US" sz="4000" dirty="0" smtClean="0">
              <a:latin typeface="Helvetica"/>
              <a:cs typeface="Helvetic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cs typeface="Helvetica"/>
              </a:rPr>
              <a:t>I</a:t>
            </a:r>
            <a:r>
              <a:rPr lang="en-US" sz="3600" dirty="0" smtClean="0">
                <a:latin typeface="Helvetica"/>
                <a:cs typeface="Helvetica"/>
              </a:rPr>
              <a:t>nfer </a:t>
            </a:r>
            <a:r>
              <a:rPr lang="en-US" sz="3600" dirty="0">
                <a:latin typeface="Helvetica"/>
                <a:cs typeface="Helvetica"/>
              </a:rPr>
              <a:t>how movement patterns affect soft tissue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running 4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95801" y="1600200"/>
            <a:ext cx="3555124" cy="3560379"/>
          </a:xfrm>
        </p:spPr>
      </p:pic>
    </p:spTree>
    <p:extLst>
      <p:ext uri="{BB962C8B-B14F-4D97-AF65-F5344CB8AC3E}">
        <p14:creationId xmlns:p14="http://schemas.microsoft.com/office/powerpoint/2010/main" val="30522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Iliotibial Band Syndrome (ITBS)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Theories for ITBS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/>
                <a:cs typeface="Helvetica"/>
              </a:rPr>
              <a:t>Repetitive sagittal plane knee motion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Friction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sz="1200" dirty="0">
                <a:latin typeface="Helvetica"/>
                <a:cs typeface="Helvetica"/>
              </a:rPr>
              <a:t>(</a:t>
            </a:r>
            <a:r>
              <a:rPr lang="en-US" sz="1200" dirty="0" err="1"/>
              <a:t>Renne</a:t>
            </a:r>
            <a:r>
              <a:rPr lang="en-US" sz="1200" dirty="0"/>
              <a:t>, J.W., 1975. J Bone Joint </a:t>
            </a:r>
            <a:r>
              <a:rPr lang="en-US" sz="1200" dirty="0" smtClean="0"/>
              <a:t>Surg;57:1110-11</a:t>
            </a:r>
            <a:r>
              <a:rPr lang="en-US" sz="1200" dirty="0"/>
              <a:t>.)</a:t>
            </a:r>
            <a:endParaRPr lang="en-US" sz="1200" dirty="0">
              <a:latin typeface="Helvetica"/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/>
                <a:cs typeface="Helvetica"/>
              </a:rPr>
              <a:t>Excessive frontal plane </a:t>
            </a:r>
            <a:r>
              <a:rPr lang="en-US" sz="2800" dirty="0" smtClean="0">
                <a:latin typeface="Helvetica"/>
                <a:cs typeface="Helvetica"/>
              </a:rPr>
              <a:t>hip </a:t>
            </a:r>
            <a:r>
              <a:rPr lang="en-US" sz="2800" dirty="0">
                <a:latin typeface="Helvetica"/>
                <a:cs typeface="Helvetica"/>
              </a:rPr>
              <a:t>and transverse plane knee motion 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Compression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(Fairclough et al., 2006. J 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Ana;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208, 309-16.)</a:t>
            </a:r>
          </a:p>
          <a:p>
            <a:endParaRPr lang="en-US" dirty="0"/>
          </a:p>
        </p:txBody>
      </p:sp>
      <p:sp>
        <p:nvSpPr>
          <p:cNvPr id="5" name="&quot;No&quot; Symbol 4"/>
          <p:cNvSpPr/>
          <p:nvPr/>
        </p:nvSpPr>
        <p:spPr>
          <a:xfrm>
            <a:off x="1240221" y="2091559"/>
            <a:ext cx="1213115" cy="1143692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ITBS Literature: 2007-2011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5582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Women who later develop ITBS and with previous ITBS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Greater hip adduction angle (</a:t>
            </a:r>
            <a:r>
              <a:rPr lang="el-GR" sz="2600" dirty="0">
                <a:latin typeface="Helvetica" panose="020B0604020202020204" pitchFamily="34" charset="0"/>
                <a:cs typeface="Helvetica" panose="020B0604020202020204" pitchFamily="34" charset="0"/>
              </a:rPr>
              <a:t>θ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Noehren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et al., 2007. 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Clin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Biomech;22:951-56; Ferber et al., 2010. J Ortho Sports 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Phy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Ther;40:52-58)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Runners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with current ITBS</a:t>
            </a: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Exhibit decreased peak hip adduction angle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Grua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 et al., 2011 Scan J Med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Sci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 Sports;21:184-89.)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Hip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strength and flexibility not recorded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68091" y="1600200"/>
            <a:ext cx="2820489" cy="3977640"/>
            <a:chOff x="7641771" y="1562100"/>
            <a:chExt cx="3443324" cy="4648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1771" y="1562100"/>
              <a:ext cx="3443324" cy="4648200"/>
            </a:xfrm>
            <a:prstGeom prst="rect">
              <a:avLst/>
            </a:prstGeom>
            <a:ln w="76200">
              <a:noFill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8751969" y="3777343"/>
              <a:ext cx="1121374" cy="968828"/>
              <a:chOff x="8751969" y="3777343"/>
              <a:chExt cx="1121374" cy="96882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8773886" y="3788229"/>
                <a:ext cx="446314" cy="957942"/>
              </a:xfrm>
              <a:prstGeom prst="line">
                <a:avLst/>
              </a:prstGeom>
              <a:ln w="5080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751969" y="3777343"/>
                <a:ext cx="1121374" cy="108857"/>
              </a:xfrm>
              <a:prstGeom prst="line">
                <a:avLst/>
              </a:prstGeom>
              <a:ln w="5080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8943806" y="3811262"/>
                    <a:ext cx="478972" cy="4680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3806" y="3811262"/>
                    <a:ext cx="478972" cy="46808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56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763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1617</Words>
  <Application>Microsoft Office PowerPoint</Application>
  <PresentationFormat>On-screen Show (4:3)</PresentationFormat>
  <Paragraphs>342</Paragraphs>
  <Slides>29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Iliotibial Band Syndrome: Neuromechanics in Female Runners</vt:lpstr>
      <vt:lpstr>My Path To Ellensburg</vt:lpstr>
      <vt:lpstr>Overuse Running Injuries</vt:lpstr>
      <vt:lpstr>Tope 5 Most Common  Overuse Running Injuries</vt:lpstr>
      <vt:lpstr>Gender Differences In Running</vt:lpstr>
      <vt:lpstr>Determining Intrinsic  Biomechanical Variables</vt:lpstr>
      <vt:lpstr>Iliotibial Band Syndrome (ITBS)</vt:lpstr>
      <vt:lpstr>ITBS Literature: 2007-2011</vt:lpstr>
      <vt:lpstr>Dissertation Study 1:  Discrete Analysis</vt:lpstr>
      <vt:lpstr>Results: Trunk Ipsilateral Flexion (θ)</vt:lpstr>
      <vt:lpstr>Results: Hip Adduction (θ)</vt:lpstr>
      <vt:lpstr>Results: Iliotibial Band Flexibility</vt:lpstr>
      <vt:lpstr>Results: Hip Abductor Strength</vt:lpstr>
      <vt:lpstr>Interpretation</vt:lpstr>
      <vt:lpstr>Dissertation Study 2:  Principal Components Analysis (PCA)</vt:lpstr>
      <vt:lpstr>Performing a PCA:  Normalized Hip Adduction Angle</vt:lpstr>
      <vt:lpstr>Results (Previously):  Hip Adduction (θ)</vt:lpstr>
      <vt:lpstr>Retained Principal Components 1-3:  Hip Adduction</vt:lpstr>
      <vt:lpstr>Interpreting The Retained PCs:  Normalized Hip Adduction Angle</vt:lpstr>
      <vt:lpstr>Hip Neuromechanics In Women              With And Without Previous ITBS</vt:lpstr>
      <vt:lpstr>Data Collection</vt:lpstr>
      <vt:lpstr>Data Collection</vt:lpstr>
      <vt:lpstr>Gluteus Medius Muscle Activity 150ms Prior to Heel-strike through Toe-off</vt:lpstr>
      <vt:lpstr>Filtered Gluteus Medius Muscle Activity 150ms Prior to Heel-strike through Toe-off</vt:lpstr>
      <vt:lpstr>Preliminary Results To be Presented at: Northwest Biomechanics Symposium</vt:lpstr>
      <vt:lpstr>Preliminary Results Presented at:  ACSM Annual Meeting (2017)</vt:lpstr>
      <vt:lpstr>Interpretation (Preliminary)</vt:lpstr>
      <vt:lpstr>Hip Neuromechanics In Women  With And Without Previous ITBS</vt:lpstr>
    </vt:vector>
  </TitlesOfParts>
  <Company>CWU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 X User</dc:creator>
  <cp:lastModifiedBy>PT1</cp:lastModifiedBy>
  <cp:revision>172</cp:revision>
  <cp:lastPrinted>2018-04-13T17:19:57Z</cp:lastPrinted>
  <dcterms:created xsi:type="dcterms:W3CDTF">2015-03-02T20:47:23Z</dcterms:created>
  <dcterms:modified xsi:type="dcterms:W3CDTF">2018-04-15T15:24:48Z</dcterms:modified>
</cp:coreProperties>
</file>