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Default Extension="MOV" ContentType="video/unknown"/>
  <Override PartName="/ppt/slides/slide27.xml" ContentType="application/vnd.openxmlformats-officedocument.presentationml.slide+xml"/>
  <Override PartName="/ppt/slides/slide2.xml" ContentType="application/vnd.openxmlformats-officedocument.presentationml.slide+xml"/>
  <Override PartName="/ppt/theme/theme3.xml" ContentType="application/vnd.openxmlformats-officedocument.theme+xml"/>
  <Override PartName="/ppt/slideLayouts/slideLayout2.xml" ContentType="application/vnd.openxmlformats-officedocument.presentationml.slideLayout+xml"/>
  <Default Extension="png" ContentType="image/png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Default Extension="tiff" ContentType="image/tiff"/>
  <Override PartName="/ppt/slides/slide20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 autoCompressPictures="0">
  <p:sldMasterIdLst>
    <p:sldMasterId id="2147483660" r:id="rId1"/>
  </p:sldMasterIdLst>
  <p:notesMasterIdLst>
    <p:notesMasterId r:id="rId35"/>
  </p:notesMasterIdLst>
  <p:handoutMasterIdLst>
    <p:handoutMasterId r:id="rId36"/>
  </p:handoutMasterIdLst>
  <p:sldIdLst>
    <p:sldId id="269" r:id="rId2"/>
    <p:sldId id="270" r:id="rId3"/>
    <p:sldId id="299" r:id="rId4"/>
    <p:sldId id="312" r:id="rId5"/>
    <p:sldId id="313" r:id="rId6"/>
    <p:sldId id="314" r:id="rId7"/>
    <p:sldId id="315" r:id="rId8"/>
    <p:sldId id="271" r:id="rId9"/>
    <p:sldId id="300" r:id="rId10"/>
    <p:sldId id="273" r:id="rId11"/>
    <p:sldId id="260" r:id="rId12"/>
    <p:sldId id="316" r:id="rId13"/>
    <p:sldId id="277" r:id="rId14"/>
    <p:sldId id="279" r:id="rId15"/>
    <p:sldId id="311" r:id="rId16"/>
    <p:sldId id="317" r:id="rId17"/>
    <p:sldId id="318" r:id="rId18"/>
    <p:sldId id="319" r:id="rId19"/>
    <p:sldId id="320" r:id="rId20"/>
    <p:sldId id="325" r:id="rId21"/>
    <p:sldId id="321" r:id="rId22"/>
    <p:sldId id="323" r:id="rId23"/>
    <p:sldId id="292" r:id="rId24"/>
    <p:sldId id="291" r:id="rId25"/>
    <p:sldId id="290" r:id="rId26"/>
    <p:sldId id="305" r:id="rId27"/>
    <p:sldId id="310" r:id="rId28"/>
    <p:sldId id="308" r:id="rId29"/>
    <p:sldId id="274" r:id="rId30"/>
    <p:sldId id="303" r:id="rId31"/>
    <p:sldId id="302" r:id="rId32"/>
    <p:sldId id="326" r:id="rId33"/>
    <p:sldId id="329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prnWhat="handouts6" frameSlides="1"/>
  <p:clrMru>
    <a:srgbClr val="FF0A03"/>
  </p:clrMru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34580" autoAdjust="0"/>
    <p:restoredTop sz="86410" autoAdjust="0"/>
  </p:normalViewPr>
  <p:slideViewPr>
    <p:cSldViewPr snapToGrid="0" snapToObjects="1" showGuides="1">
      <p:cViewPr varScale="1">
        <p:scale>
          <a:sx n="137" d="100"/>
          <a:sy n="137" d="100"/>
        </p:scale>
        <p:origin x="-1304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824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1" d="100"/>
        <a:sy n="141" d="100"/>
      </p:scale>
      <p:origin x="0" y="0"/>
    </p:cViewPr>
  </p:sorterViewPr>
  <p:notesViewPr>
    <p:cSldViewPr snapToGrid="0" snapToObjects="1">
      <p:cViewPr varScale="1">
        <p:scale>
          <a:sx n="145" d="100"/>
          <a:sy n="145" d="100"/>
        </p:scale>
        <p:origin x="-1304" y="-104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FC6846-C10F-D94B-AD87-12AA0BC11335}" type="datetime1">
              <a:rPr lang="en-US" smtClean="0"/>
              <a:pPr/>
              <a:t>6/18/18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55C83C-496D-424F-BF67-DD6A6101E2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7268354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448648-F989-E349-B695-BF05405009FE}" type="datetime1">
              <a:rPr lang="en-US" smtClean="0"/>
              <a:pPr/>
              <a:t>6/18/18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D8B683-6051-ED4D-ABC7-F8B81D28FF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7646452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D8B683-6051-ED4D-ABC7-F8B81D28FFAF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484828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D8B683-6051-ED4D-ABC7-F8B81D28FFAF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291688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D8B683-6051-ED4D-ABC7-F8B81D28FFAF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291688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D8B683-6051-ED4D-ABC7-F8B81D28FFAF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484828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D8B683-6051-ED4D-ABC7-F8B81D28FFAF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484828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D8B683-6051-ED4D-ABC7-F8B81D28FFAF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484828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D8B683-6051-ED4D-ABC7-F8B81D28FFAF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484828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D8B683-6051-ED4D-ABC7-F8B81D28FFAF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484828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D8B683-6051-ED4D-ABC7-F8B81D28FFAF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484828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D8B683-6051-ED4D-ABC7-F8B81D28FFAF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484828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D8B683-6051-ED4D-ABC7-F8B81D28FFAF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484828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A6384-E93F-344B-AE8E-8ACB9B250A2E}" type="datetime1">
              <a:rPr lang="en-US" smtClean="0"/>
              <a:pPr/>
              <a:t>6/18/18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Bruce Rolfe  Eastside Orthopedics  KirklandEvergreen Health</a:t>
            </a:r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161F7-54C3-2C49-AB24-0D0A22D231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27D8D-2D37-6444-BA66-798159969779}" type="datetime1">
              <a:rPr lang="en-US" smtClean="0"/>
              <a:pPr/>
              <a:t>6/18/18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Bruce Rolfe  Eastside Orthopedics  KirklandEvergreen Health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161F7-54C3-2C49-AB24-0D0A22D231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C0BA5-EA0B-7A4E-B2EA-345B4BAADBAA}" type="datetime1">
              <a:rPr lang="en-US" smtClean="0"/>
              <a:pPr/>
              <a:t>6/18/18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Bruce Rolfe  Eastside Orthopedics  KirklandEvergreen Health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161F7-54C3-2C49-AB24-0D0A22D231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E8B41-14E4-F843-94C5-70A77B2F6112}" type="datetime1">
              <a:rPr lang="en-US" smtClean="0"/>
              <a:pPr/>
              <a:t>6/18/18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Bruce Rolfe  Eastside Orthopedics  KirklandEvergreen Health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161F7-54C3-2C49-AB24-0D0A22D231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E6461-3730-954F-B454-F50B851DA312}" type="datetime1">
              <a:rPr lang="en-US" smtClean="0"/>
              <a:pPr/>
              <a:t>6/18/18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Bruce Rolfe  Eastside Orthopedics  KirklandEvergreen Health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161F7-54C3-2C49-AB24-0D0A22D231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17D9E-347B-2F4F-A66C-B8C5A83F61B5}" type="datetime1">
              <a:rPr lang="en-US" smtClean="0"/>
              <a:pPr/>
              <a:t>6/18/18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Bruce Rolfe  Eastside Orthopedics  KirklandEvergreen Health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161F7-54C3-2C49-AB24-0D0A22D231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3C431-7242-AD4B-97E1-587061CC9560}" type="datetime1">
              <a:rPr lang="en-US" smtClean="0"/>
              <a:pPr/>
              <a:t>6/18/18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Bruce Rolfe  Eastside Orthopedics  KirklandEvergreen Health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161F7-54C3-2C49-AB24-0D0A22D231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137F5-D90C-4C49-8C96-7B33218FD28F}" type="datetime1">
              <a:rPr lang="en-US" smtClean="0"/>
              <a:pPr/>
              <a:t>6/18/18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Bruce Rolfe  Eastside Orthopedics  KirklandEvergreen Health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161F7-54C3-2C49-AB24-0D0A22D231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BF192-C605-1F4B-A3D8-84DAF6BEEF5D}" type="datetime1">
              <a:rPr lang="en-US" smtClean="0"/>
              <a:pPr/>
              <a:t>6/18/18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Bruce Rolfe  Eastside Orthopedics  KirklandEvergreen Health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161F7-54C3-2C49-AB24-0D0A22D231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AEA59-A0AE-924A-9603-E5CE44E9922C}" type="datetime1">
              <a:rPr lang="en-US" smtClean="0"/>
              <a:pPr/>
              <a:t>6/18/18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Bruce Rolfe  Eastside Orthopedics  KirklandEvergreen Health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161F7-54C3-2C49-AB24-0D0A22D231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ED9AA-D9AB-B047-A556-71C437972059}" type="datetime1">
              <a:rPr lang="en-US" smtClean="0"/>
              <a:pPr/>
              <a:t>6/18/18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Bruce Rolfe  Eastside Orthopedics  KirklandEvergreen Health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AE8161F7-54C3-2C49-AB24-0D0A22D231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14E2389-574B-B847-A23B-7A4734D00DC9}" type="datetime1">
              <a:rPr lang="en-US" smtClean="0"/>
              <a:pPr/>
              <a:t>6/18/18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r>
              <a:rPr lang="en-US" smtClean="0"/>
              <a:t>Bruce Rolfe  Eastside Orthopedics  KirklandEvergreen Health</a:t>
            </a: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E8161F7-54C3-2C49-AB24-0D0A22D23125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4" Type="http://schemas.openxmlformats.org/officeDocument/2006/relationships/image" Target="../media/image12.jpeg"/><Relationship Id="rId5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Relationship Id="rId3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eg"/><Relationship Id="rId3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eg"/><Relationship Id="rId3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jpeg"/><Relationship Id="rId3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eg"/><Relationship Id="rId3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image" Target="../media/image2.jpeg"/><Relationship Id="rId5" Type="http://schemas.microsoft.com/office/2007/relationships/media" Target="../media/media3.MOV"/><Relationship Id="rId6" Type="http://schemas.openxmlformats.org/officeDocument/2006/relationships/image" Target="../media/image32.png"/><Relationship Id="rId1" Type="http://schemas.openxmlformats.org/officeDocument/2006/relationships/video" Target="../media/media3.MOV"/><Relationship Id="rId2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69692" y="-165061"/>
            <a:ext cx="7851648" cy="1828800"/>
          </a:xfrm>
        </p:spPr>
        <p:txBody>
          <a:bodyPr/>
          <a:lstStyle/>
          <a:p>
            <a:r>
              <a:rPr lang="en-US" dirty="0" err="1" smtClean="0"/>
              <a:t>MAKOplasty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5838376" y="2241864"/>
            <a:ext cx="2782964" cy="3828198"/>
          </a:xfrm>
        </p:spPr>
        <p:txBody>
          <a:bodyPr>
            <a:normAutofit/>
          </a:bodyPr>
          <a:lstStyle/>
          <a:p>
            <a:r>
              <a:rPr lang="en-US" sz="2000" dirty="0" smtClean="0"/>
              <a:t>Partial Knee Replacement</a:t>
            </a:r>
          </a:p>
          <a:p>
            <a:endParaRPr lang="en-US" sz="2000" dirty="0" smtClean="0"/>
          </a:p>
          <a:p>
            <a:r>
              <a:rPr lang="en-US" sz="2000" dirty="0" smtClean="0"/>
              <a:t>Bruce Rolfe MD</a:t>
            </a:r>
          </a:p>
          <a:p>
            <a:r>
              <a:rPr lang="en-US" sz="2000" dirty="0" smtClean="0"/>
              <a:t>Eastside Orthopedics</a:t>
            </a:r>
          </a:p>
          <a:p>
            <a:r>
              <a:rPr lang="en-US" sz="2000" dirty="0" smtClean="0"/>
              <a:t>Kirkland</a:t>
            </a:r>
          </a:p>
          <a:p>
            <a:endParaRPr lang="en-US" sz="2000" dirty="0" smtClean="0"/>
          </a:p>
          <a:p>
            <a:r>
              <a:rPr lang="en-US" sz="2000" dirty="0" err="1" smtClean="0"/>
              <a:t>EvergreenHealth</a:t>
            </a:r>
            <a:endParaRPr lang="en-US" sz="2000" dirty="0"/>
          </a:p>
        </p:txBody>
      </p:sp>
      <p:pic>
        <p:nvPicPr>
          <p:cNvPr id="7" name="Picture 6" descr="MAKO grphi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2241864"/>
            <a:ext cx="4519612" cy="30774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6722" y="598714"/>
            <a:ext cx="8612133" cy="544285"/>
          </a:xfrm>
        </p:spPr>
        <p:txBody>
          <a:bodyPr>
            <a:normAutofit fontScale="90000"/>
          </a:bodyPr>
          <a:lstStyle/>
          <a:p>
            <a:r>
              <a:rPr lang="en-US" sz="44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 </a:t>
            </a:r>
          </a:p>
          <a:p>
            <a:r>
              <a:rPr lang="en-US" sz="40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Knee problems requiring total replacement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>
            <a:off x="5383981" y="1400635"/>
            <a:ext cx="3424376" cy="2409373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Tri- compartmental involvement</a:t>
            </a:r>
          </a:p>
          <a:p>
            <a:pPr algn="l"/>
            <a:r>
              <a:rPr lang="en-US" dirty="0"/>
              <a:t>Axis problems</a:t>
            </a:r>
          </a:p>
          <a:p>
            <a:pPr algn="l"/>
            <a:r>
              <a:rPr lang="en-US" dirty="0"/>
              <a:t>Contractures</a:t>
            </a:r>
          </a:p>
          <a:p>
            <a:pPr algn="l"/>
            <a:r>
              <a:rPr lang="en-US" dirty="0"/>
              <a:t>Inflammatory arthritis</a:t>
            </a:r>
          </a:p>
          <a:p>
            <a:pPr algn="l"/>
            <a:endParaRPr lang="en-US" dirty="0"/>
          </a:p>
        </p:txBody>
      </p:sp>
      <p:pic>
        <p:nvPicPr>
          <p:cNvPr id="7" name="Picture 6" descr="Lat xray Knee bad A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6483" y="4237336"/>
            <a:ext cx="1857784" cy="2413402"/>
          </a:xfrm>
          <a:prstGeom prst="rect">
            <a:avLst/>
          </a:prstGeom>
          <a:scene3d>
            <a:camera prst="orthographicFront">
              <a:rot lat="10800000" lon="0" rev="10800000"/>
            </a:camera>
            <a:lightRig rig="threePt" dir="t"/>
          </a:scene3d>
        </p:spPr>
      </p:pic>
      <p:pic>
        <p:nvPicPr>
          <p:cNvPr id="10" name="Picture 9" descr="Ward_Katherine_Left_Leg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425" y="1564797"/>
            <a:ext cx="4623557" cy="2103076"/>
          </a:xfrm>
          <a:prstGeom prst="rect">
            <a:avLst/>
          </a:prstGeom>
        </p:spPr>
      </p:pic>
      <p:pic>
        <p:nvPicPr>
          <p:cNvPr id="11" name="Picture 10" descr="TKR LAT model flipped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644" y="4258090"/>
            <a:ext cx="1823289" cy="2392652"/>
          </a:xfrm>
          <a:prstGeom prst="rect">
            <a:avLst/>
          </a:prstGeom>
        </p:spPr>
      </p:pic>
      <p:pic>
        <p:nvPicPr>
          <p:cNvPr id="12" name="Picture 11" descr="TKR AP cropped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9739" y="4245436"/>
            <a:ext cx="1924242" cy="24053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895057"/>
            <a:ext cx="7851648" cy="1253067"/>
          </a:xfrm>
        </p:spPr>
        <p:txBody>
          <a:bodyPr>
            <a:normAutofit/>
          </a:bodyPr>
          <a:lstStyle/>
          <a:p>
            <a:pPr algn="ctr"/>
            <a:r>
              <a:rPr lang="en-US" sz="44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 </a:t>
            </a:r>
            <a:r>
              <a:rPr lang="en-US" sz="4400" dirty="0" smtClean="0">
                <a:solidFill>
                  <a:schemeClr val="tx1"/>
                </a:solidFill>
              </a:rPr>
              <a:t>Arthritis of the Knee </a:t>
            </a:r>
            <a:br>
              <a:rPr lang="en-US" sz="4400" dirty="0" smtClean="0">
                <a:solidFill>
                  <a:schemeClr val="tx1"/>
                </a:solidFill>
              </a:rPr>
            </a:br>
            <a:r>
              <a:rPr lang="en-US" sz="3556" dirty="0" smtClean="0">
                <a:solidFill>
                  <a:schemeClr val="tx1"/>
                </a:solidFill>
              </a:rPr>
              <a:t>Surgical Choices</a:t>
            </a:r>
            <a:endParaRPr lang="en-US" sz="3556" kern="12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>
            <a:off x="1091571" y="5624286"/>
            <a:ext cx="6960858" cy="870857"/>
          </a:xfrm>
        </p:spPr>
        <p:txBody>
          <a:bodyPr>
            <a:normAutofit/>
          </a:bodyPr>
          <a:lstStyle/>
          <a:p>
            <a:pPr algn="l"/>
            <a:endParaRPr lang="en-US" dirty="0"/>
          </a:p>
        </p:txBody>
      </p:sp>
      <p:pic>
        <p:nvPicPr>
          <p:cNvPr id="4" name="Picture 3" descr="Medial g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712" y="2525832"/>
            <a:ext cx="2212219" cy="2771689"/>
          </a:xfrm>
          <a:prstGeom prst="rect">
            <a:avLst/>
          </a:prstGeom>
        </p:spPr>
      </p:pic>
      <p:pic>
        <p:nvPicPr>
          <p:cNvPr id="7" name="Picture 6" descr="AP xray TK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7673" y="2502518"/>
            <a:ext cx="2197196" cy="2773783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919266" y="420923"/>
            <a:ext cx="7851648" cy="1253067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 </a:t>
            </a:r>
            <a:endParaRPr kumimoji="0" lang="en-US" sz="3556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SIMPSON_JERRY AP MAK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 flipH="1">
            <a:off x="3280688" y="2525832"/>
            <a:ext cx="2124712" cy="27617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895057"/>
            <a:ext cx="7851648" cy="1253067"/>
          </a:xfrm>
        </p:spPr>
        <p:txBody>
          <a:bodyPr>
            <a:normAutofit/>
          </a:bodyPr>
          <a:lstStyle/>
          <a:p>
            <a:pPr algn="ctr"/>
            <a:r>
              <a:rPr lang="en-US" sz="44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 </a:t>
            </a:r>
            <a:r>
              <a:rPr lang="en-US" sz="4400" dirty="0" smtClean="0">
                <a:solidFill>
                  <a:schemeClr val="tx1"/>
                </a:solidFill>
              </a:rPr>
              <a:t>Partial Knee Replacement</a:t>
            </a:r>
            <a:endParaRPr lang="en-US" sz="3556" kern="12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>
            <a:off x="4314551" y="2401674"/>
            <a:ext cx="3737877" cy="4093469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30</a:t>
            </a:r>
            <a:r>
              <a:rPr lang="en-US" baseline="0" dirty="0" smtClean="0"/>
              <a:t>+ years</a:t>
            </a:r>
          </a:p>
          <a:p>
            <a:pPr algn="l"/>
            <a:r>
              <a:rPr lang="en-US" dirty="0" smtClean="0"/>
              <a:t>Large exposure</a:t>
            </a:r>
            <a:endParaRPr lang="en-US" baseline="0" dirty="0" smtClean="0"/>
          </a:p>
          <a:p>
            <a:pPr algn="l"/>
            <a:r>
              <a:rPr lang="en-US" dirty="0" smtClean="0"/>
              <a:t>Hand carpentry</a:t>
            </a:r>
          </a:p>
          <a:p>
            <a:pPr algn="l"/>
            <a:r>
              <a:rPr lang="en-US" dirty="0" smtClean="0"/>
              <a:t>Burr methods</a:t>
            </a:r>
          </a:p>
          <a:p>
            <a:pPr algn="l"/>
            <a:r>
              <a:rPr lang="en-US" baseline="0" dirty="0" smtClean="0"/>
              <a:t>Jig</a:t>
            </a:r>
            <a:r>
              <a:rPr lang="en-US" dirty="0" smtClean="0"/>
              <a:t> methods</a:t>
            </a:r>
            <a:endParaRPr lang="en-US" baseline="0" dirty="0" smtClean="0"/>
          </a:p>
          <a:p>
            <a:pPr algn="l"/>
            <a:r>
              <a:rPr lang="en-US" dirty="0" smtClean="0"/>
              <a:t>MAKO</a:t>
            </a:r>
            <a:endParaRPr lang="en-US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919266" y="420923"/>
            <a:ext cx="7851648" cy="1253067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 </a:t>
            </a:r>
            <a:endParaRPr kumimoji="0" lang="en-US" sz="3556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SIMPSON_JERRY AP MAK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554266" y="2460702"/>
            <a:ext cx="2124712" cy="2761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83692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2836" y="1069747"/>
            <a:ext cx="7851648" cy="1828800"/>
          </a:xfrm>
        </p:spPr>
        <p:txBody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kern="120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Partial Knee Replacement</a:t>
            </a:r>
            <a:endParaRPr lang="en-US" sz="4800" dirty="0" smtClean="0">
              <a:solidFill>
                <a:schemeClr val="tx1"/>
              </a:solidFill>
              <a:effectLst/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P1010009.jpg"/>
          <p:cNvPicPr>
            <a:picLocks noGrp="1" noChangeAspect="1"/>
          </p:cNvPicPr>
          <p:nvPr>
            <p:ph idx="4294967295"/>
          </p:nvPr>
        </p:nvPicPr>
        <p:blipFill>
          <a:blip r:embed="rId2"/>
          <a:srcRect l="-20307" r="-20307"/>
          <a:stretch>
            <a:fillRect/>
          </a:stretch>
        </p:blipFill>
        <p:spPr>
          <a:xfrm>
            <a:off x="0" y="3050670"/>
            <a:ext cx="5240338" cy="2795588"/>
          </a:xfrm>
        </p:spPr>
      </p:pic>
      <p:sp>
        <p:nvSpPr>
          <p:cNvPr id="8" name="Rectangle 7"/>
          <p:cNvSpPr/>
          <p:nvPr/>
        </p:nvSpPr>
        <p:spPr>
          <a:xfrm>
            <a:off x="652836" y="2290843"/>
            <a:ext cx="44422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H.R.   71 </a:t>
            </a:r>
            <a:r>
              <a:rPr lang="en-US" sz="2000" dirty="0" smtClean="0"/>
              <a:t>year</a:t>
            </a:r>
            <a:r>
              <a:rPr lang="en-US" dirty="0" smtClean="0"/>
              <a:t> old rancher from </a:t>
            </a:r>
            <a:r>
              <a:rPr lang="en-US" dirty="0" err="1" smtClean="0"/>
              <a:t>Ellensberg</a:t>
            </a:r>
            <a:endParaRPr lang="en-US" dirty="0"/>
          </a:p>
        </p:txBody>
      </p:sp>
      <p:pic>
        <p:nvPicPr>
          <p:cNvPr id="9" name="Picture 8" descr="RADOMSKE_HARLAND__cropped pr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2607" y="3050880"/>
            <a:ext cx="2532553" cy="27952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5972" y="1018673"/>
            <a:ext cx="7851648" cy="1828800"/>
          </a:xfrm>
        </p:spPr>
        <p:txBody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kern="120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Partial Knee Replacement</a:t>
            </a:r>
            <a:endParaRPr lang="en-US" sz="4800" dirty="0" smtClean="0">
              <a:solidFill>
                <a:schemeClr val="tx1"/>
              </a:solidFill>
              <a:effectLst/>
            </a:endParaRPr>
          </a:p>
          <a:p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533400" y="6185943"/>
            <a:ext cx="7854696" cy="17526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P1010009.jpg"/>
          <p:cNvPicPr>
            <a:picLocks noGrp="1" noChangeAspect="1"/>
          </p:cNvPicPr>
          <p:nvPr>
            <p:ph idx="4294967295"/>
          </p:nvPr>
        </p:nvPicPr>
        <p:blipFill>
          <a:blip r:embed="rId2"/>
          <a:srcRect l="-20307" r="-20307"/>
          <a:stretch>
            <a:fillRect/>
          </a:stretch>
        </p:blipFill>
        <p:spPr>
          <a:xfrm>
            <a:off x="0" y="2601640"/>
            <a:ext cx="5586413" cy="2979738"/>
          </a:xfrm>
        </p:spPr>
      </p:pic>
      <p:sp>
        <p:nvSpPr>
          <p:cNvPr id="5" name="TextBox 4"/>
          <p:cNvSpPr txBox="1"/>
          <p:nvPr/>
        </p:nvSpPr>
        <p:spPr>
          <a:xfrm>
            <a:off x="5343769" y="2602404"/>
            <a:ext cx="283723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“Knee is fabulous!!! No pain, no Swelling, no limp, no pills walk straight.  Thanks for a good job!!!! Just sorry I did not do it 4 years ago”</a:t>
            </a:r>
          </a:p>
          <a:p>
            <a:endParaRPr lang="en-US" sz="2000" dirty="0" smtClean="0"/>
          </a:p>
          <a:p>
            <a:r>
              <a:rPr lang="en-US" sz="2000" dirty="0" smtClean="0"/>
              <a:t>Harland   3/5/2014</a:t>
            </a:r>
            <a:endParaRPr lang="en-US" sz="20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23412" y="-219814"/>
            <a:ext cx="12162667" cy="744417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844616" y="-492751"/>
            <a:ext cx="7851648" cy="1828800"/>
          </a:xfrm>
        </p:spPr>
        <p:txBody>
          <a:bodyPr/>
          <a:lstStyle/>
          <a:p>
            <a:r>
              <a:rPr lang="en-US" dirty="0"/>
              <a:t>What is a MAKO?</a:t>
            </a:r>
          </a:p>
        </p:txBody>
      </p:sp>
      <p:sp>
        <p:nvSpPr>
          <p:cNvPr id="8" name="Title 3"/>
          <p:cNvSpPr txBox="1">
            <a:spLocks/>
          </p:cNvSpPr>
          <p:nvPr/>
        </p:nvSpPr>
        <p:spPr>
          <a:xfrm>
            <a:off x="1227392" y="3838"/>
            <a:ext cx="7916608" cy="1184787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30322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533400" y="142240"/>
            <a:ext cx="7851648" cy="1828800"/>
          </a:xfrm>
        </p:spPr>
        <p:txBody>
          <a:bodyPr/>
          <a:lstStyle/>
          <a:p>
            <a:r>
              <a:rPr lang="en-US" dirty="0" smtClean="0"/>
              <a:t>What is </a:t>
            </a:r>
            <a:r>
              <a:rPr lang="en-US" dirty="0" err="1" smtClean="0"/>
              <a:t>MAKOplasty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533400" y="2878462"/>
            <a:ext cx="3390400" cy="2942546"/>
          </a:xfrm>
        </p:spPr>
        <p:txBody>
          <a:bodyPr/>
          <a:lstStyle/>
          <a:p>
            <a:pPr algn="ctr"/>
            <a:r>
              <a:rPr lang="en-US" dirty="0" err="1" smtClean="0"/>
              <a:t>MAKOplasty</a:t>
            </a:r>
            <a:r>
              <a:rPr lang="en-US" dirty="0" smtClean="0"/>
              <a:t> is a robotically assisted partial knee replacement.</a:t>
            </a:r>
            <a:endParaRPr lang="en-US" dirty="0"/>
          </a:p>
        </p:txBody>
      </p:sp>
      <p:pic>
        <p:nvPicPr>
          <p:cNvPr id="7" name="Picture 6" descr="MAKO grphi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4620" y="2449930"/>
            <a:ext cx="4431832" cy="301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83114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533400" y="142240"/>
            <a:ext cx="7851648" cy="1828800"/>
          </a:xfrm>
        </p:spPr>
        <p:txBody>
          <a:bodyPr/>
          <a:lstStyle/>
          <a:p>
            <a:r>
              <a:rPr lang="en-US" dirty="0" smtClean="0"/>
              <a:t>What is </a:t>
            </a:r>
            <a:r>
              <a:rPr lang="en-US" dirty="0" err="1" smtClean="0"/>
              <a:t>MAKOplasty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533400" y="2462666"/>
            <a:ext cx="3390400" cy="2942546"/>
          </a:xfrm>
        </p:spPr>
        <p:txBody>
          <a:bodyPr/>
          <a:lstStyle/>
          <a:p>
            <a:pPr algn="ctr"/>
            <a:r>
              <a:rPr lang="en-US" dirty="0" smtClean="0"/>
              <a:t>The robot allows a smaller dissection and is MUCH more precise than freehand or jig methods.</a:t>
            </a:r>
            <a:endParaRPr lang="en-US" dirty="0"/>
          </a:p>
        </p:txBody>
      </p:sp>
      <p:pic>
        <p:nvPicPr>
          <p:cNvPr id="7" name="Picture 6" descr="MAKO grphi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4620" y="2449930"/>
            <a:ext cx="4431832" cy="301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57278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533400" y="142240"/>
            <a:ext cx="7851648" cy="1828800"/>
          </a:xfrm>
        </p:spPr>
        <p:txBody>
          <a:bodyPr/>
          <a:lstStyle/>
          <a:p>
            <a:r>
              <a:rPr lang="en-US" dirty="0" smtClean="0"/>
              <a:t>What is </a:t>
            </a:r>
            <a:r>
              <a:rPr lang="en-US" dirty="0" err="1" smtClean="0"/>
              <a:t>MAKOplasty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533400" y="2462666"/>
            <a:ext cx="3390400" cy="2942546"/>
          </a:xfrm>
        </p:spPr>
        <p:txBody>
          <a:bodyPr/>
          <a:lstStyle/>
          <a:p>
            <a:pPr algn="ctr"/>
            <a:r>
              <a:rPr lang="en-US" dirty="0" smtClean="0"/>
              <a:t>Result: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Less pain</a:t>
            </a:r>
          </a:p>
          <a:p>
            <a:pPr algn="ctr"/>
            <a:r>
              <a:rPr lang="en-US" dirty="0" smtClean="0"/>
              <a:t>Easier rehab </a:t>
            </a:r>
          </a:p>
          <a:p>
            <a:pPr algn="ctr"/>
            <a:r>
              <a:rPr lang="en-US" dirty="0" smtClean="0"/>
              <a:t>Predictable results</a:t>
            </a:r>
            <a:endParaRPr lang="en-US" dirty="0"/>
          </a:p>
        </p:txBody>
      </p:sp>
      <p:pic>
        <p:nvPicPr>
          <p:cNvPr id="7" name="Picture 6" descr="MAKO grphi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4620" y="2449930"/>
            <a:ext cx="4431832" cy="301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19342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752846" y="3301049"/>
            <a:ext cx="2771709" cy="1722111"/>
          </a:xfrm>
        </p:spPr>
        <p:txBody>
          <a:bodyPr>
            <a:normAutofit/>
          </a:bodyPr>
          <a:lstStyle/>
          <a:p>
            <a:r>
              <a:rPr lang="en-US" sz="3600" dirty="0"/>
              <a:t>t</a:t>
            </a:r>
            <a:r>
              <a:rPr lang="en-US" sz="3600" dirty="0" smtClean="0"/>
              <a:t>he secret</a:t>
            </a:r>
            <a:endParaRPr lang="en-US" sz="36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05829" y="5474935"/>
            <a:ext cx="3223703" cy="1184622"/>
          </a:xfrm>
        </p:spPr>
        <p:txBody>
          <a:bodyPr/>
          <a:lstStyle/>
          <a:p>
            <a:pPr algn="ctr"/>
            <a:r>
              <a:rPr lang="en-US" dirty="0" smtClean="0"/>
              <a:t>I didn’t believe it.</a:t>
            </a:r>
            <a:endParaRPr lang="en-US" dirty="0"/>
          </a:p>
        </p:txBody>
      </p:sp>
      <p:pic>
        <p:nvPicPr>
          <p:cNvPr id="2" name="Picture 1" descr="shutupkne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419079" y="-66705"/>
            <a:ext cx="5724921" cy="696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06597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533400" y="142240"/>
            <a:ext cx="7851648" cy="1828800"/>
          </a:xfrm>
        </p:spPr>
        <p:txBody>
          <a:bodyPr/>
          <a:lstStyle/>
          <a:p>
            <a:r>
              <a:rPr lang="en-US" dirty="0" smtClean="0"/>
              <a:t>Knee replacement options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" name="Picture 1" descr="cartoon kne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88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557823" y="573625"/>
            <a:ext cx="2771709" cy="557679"/>
          </a:xfrm>
        </p:spPr>
        <p:txBody>
          <a:bodyPr>
            <a:normAutofit/>
          </a:bodyPr>
          <a:lstStyle/>
          <a:p>
            <a:r>
              <a:rPr lang="en-US" sz="3600" dirty="0" smtClean="0"/>
              <a:t>believe it</a:t>
            </a:r>
            <a:endParaRPr lang="en-US" sz="36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5259621" y="1135115"/>
            <a:ext cx="3223703" cy="1184622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en-US" dirty="0"/>
              <a:t>J.S. 71 </a:t>
            </a:r>
            <a:r>
              <a:rPr lang="en-US" dirty="0" err="1"/>
              <a:t>yrs</a:t>
            </a:r>
            <a:r>
              <a:rPr lang="en-US" dirty="0"/>
              <a:t> old</a:t>
            </a:r>
          </a:p>
          <a:p>
            <a:pPr algn="ctr"/>
            <a:r>
              <a:rPr lang="en-US" dirty="0" err="1" smtClean="0"/>
              <a:t>MAKOplasty</a:t>
            </a:r>
            <a:r>
              <a:rPr lang="en-US" dirty="0" smtClean="0"/>
              <a:t> 7/2013</a:t>
            </a:r>
          </a:p>
          <a:p>
            <a:pPr algn="ctr"/>
            <a:r>
              <a:rPr lang="en-US" dirty="0" smtClean="0"/>
              <a:t>Golfing</a:t>
            </a:r>
            <a:r>
              <a:rPr lang="en-US" baseline="0" dirty="0" smtClean="0"/>
              <a:t> </a:t>
            </a:r>
          </a:p>
          <a:p>
            <a:pPr algn="ctr"/>
            <a:r>
              <a:rPr lang="en-US" dirty="0" smtClean="0"/>
              <a:t>No pain</a:t>
            </a:r>
            <a:endParaRPr lang="en-US" dirty="0"/>
          </a:p>
        </p:txBody>
      </p:sp>
      <p:pic>
        <p:nvPicPr>
          <p:cNvPr id="6" name="Picture 5" descr="Simps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 rot="5400000">
            <a:off x="4893452" y="3190420"/>
            <a:ext cx="4109958" cy="3069783"/>
          </a:xfrm>
          <a:prstGeom prst="rect">
            <a:avLst/>
          </a:prstGeom>
        </p:spPr>
      </p:pic>
      <p:pic>
        <p:nvPicPr>
          <p:cNvPr id="7" name="Picture 6" descr="Simpson, Jerr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 rot="5400000">
            <a:off x="-125540" y="2064803"/>
            <a:ext cx="5400237" cy="4033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90415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883096" y="917238"/>
            <a:ext cx="4411092" cy="900320"/>
          </a:xfrm>
        </p:spPr>
        <p:txBody>
          <a:bodyPr>
            <a:noAutofit/>
          </a:bodyPr>
          <a:lstStyle/>
          <a:p>
            <a:r>
              <a:rPr lang="en-US" sz="4800" dirty="0" err="1" smtClean="0"/>
              <a:t>MAKOplasty</a:t>
            </a:r>
            <a:r>
              <a:rPr lang="en-US" sz="4800" dirty="0" smtClean="0"/>
              <a:t/>
            </a:r>
            <a:br>
              <a:rPr lang="en-US" sz="4800" dirty="0" smtClean="0"/>
            </a:b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9444" y="1367398"/>
            <a:ext cx="3944744" cy="3016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42540" y="4562818"/>
            <a:ext cx="8512175" cy="230832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28600" indent="-228600">
              <a:buFontTx/>
              <a:buAutoNum type="arabicPeriod"/>
              <a:defRPr/>
            </a:pPr>
            <a:r>
              <a:rPr lang="en-US" sz="1200" dirty="0">
                <a:latin typeface="+mn-lt"/>
              </a:rPr>
              <a:t>Lonner JH, John TK and Conditt MA. Robotic Arm Assisted UKA Improves </a:t>
            </a:r>
            <a:r>
              <a:rPr lang="en-US" sz="1200" dirty="0" err="1">
                <a:latin typeface="+mn-lt"/>
              </a:rPr>
              <a:t>Tibial</a:t>
            </a:r>
            <a:r>
              <a:rPr lang="en-US" sz="1200" dirty="0">
                <a:latin typeface="+mn-lt"/>
              </a:rPr>
              <a:t> Component Alignment. </a:t>
            </a:r>
            <a:r>
              <a:rPr lang="en-US" sz="1200" dirty="0" err="1">
                <a:latin typeface="+mn-lt"/>
              </a:rPr>
              <a:t>Clin</a:t>
            </a:r>
            <a:r>
              <a:rPr lang="en-US" sz="1200" dirty="0">
                <a:latin typeface="+mn-lt"/>
              </a:rPr>
              <a:t> </a:t>
            </a:r>
            <a:r>
              <a:rPr lang="en-US" sz="1200" dirty="0" err="1">
                <a:latin typeface="+mn-lt"/>
              </a:rPr>
              <a:t>Orthop</a:t>
            </a:r>
            <a:r>
              <a:rPr lang="en-US" sz="1200" dirty="0">
                <a:latin typeface="+mn-lt"/>
              </a:rPr>
              <a:t> </a:t>
            </a:r>
            <a:r>
              <a:rPr lang="en-US" sz="1200" dirty="0" err="1">
                <a:latin typeface="+mn-lt"/>
              </a:rPr>
              <a:t>Relat</a:t>
            </a:r>
            <a:r>
              <a:rPr lang="en-US" sz="1200" dirty="0">
                <a:latin typeface="+mn-lt"/>
              </a:rPr>
              <a:t> Res, 2009. </a:t>
            </a:r>
          </a:p>
          <a:p>
            <a:pPr marL="228600" indent="-228600">
              <a:buFontTx/>
              <a:buAutoNum type="arabicPeriod"/>
              <a:defRPr/>
            </a:pPr>
            <a:r>
              <a:rPr lang="en-US" sz="1200" dirty="0">
                <a:latin typeface="+mn-lt"/>
              </a:rPr>
              <a:t>Coon T, Driscoll MD, Horowitz S, Conditt M. Robotically Assisted UKA is More Accurate than Manually Instrumented UKA. Presented at American Academy of Orthopedic Surgeons. New Orleans, LA. 2010</a:t>
            </a:r>
          </a:p>
          <a:p>
            <a:pPr marL="228600" indent="-228600">
              <a:buFontTx/>
              <a:buAutoNum type="arabicPeriod"/>
              <a:defRPr/>
            </a:pPr>
            <a:r>
              <a:rPr lang="en-US" sz="1200" dirty="0">
                <a:latin typeface="+mn-lt"/>
              </a:rPr>
              <a:t>Pearle AD, </a:t>
            </a:r>
            <a:r>
              <a:rPr lang="en-US" sz="1200" dirty="0" err="1">
                <a:latin typeface="+mn-lt"/>
              </a:rPr>
              <a:t>O’Loughlin</a:t>
            </a:r>
            <a:r>
              <a:rPr lang="en-US" sz="1200" dirty="0">
                <a:latin typeface="+mn-lt"/>
              </a:rPr>
              <a:t> PF, and </a:t>
            </a:r>
            <a:r>
              <a:rPr lang="en-US" sz="1200" dirty="0" err="1">
                <a:latin typeface="+mn-lt"/>
              </a:rPr>
              <a:t>Kendoff</a:t>
            </a:r>
            <a:r>
              <a:rPr lang="en-US" sz="1200" dirty="0">
                <a:latin typeface="+mn-lt"/>
              </a:rPr>
              <a:t> DO: Robot Assisted Unicompartmental Knee Arthroplasty. J Arthroplasty, 2008.</a:t>
            </a:r>
          </a:p>
          <a:p>
            <a:pPr marL="228600" indent="-228600">
              <a:buFontTx/>
              <a:buAutoNum type="arabicPeriod"/>
              <a:defRPr/>
            </a:pPr>
            <a:r>
              <a:rPr lang="en-US" sz="1200" dirty="0" err="1">
                <a:latin typeface="+mn-lt"/>
              </a:rPr>
              <a:t>Argenson</a:t>
            </a:r>
            <a:r>
              <a:rPr lang="en-US" sz="1200" dirty="0">
                <a:latin typeface="+mn-lt"/>
              </a:rPr>
              <a:t> J-NA, </a:t>
            </a:r>
            <a:r>
              <a:rPr lang="en-US" sz="1200" dirty="0" err="1">
                <a:latin typeface="+mn-lt"/>
              </a:rPr>
              <a:t>Parratte</a:t>
            </a:r>
            <a:r>
              <a:rPr lang="en-US" sz="1200" dirty="0">
                <a:latin typeface="+mn-lt"/>
              </a:rPr>
              <a:t> S, </a:t>
            </a:r>
            <a:r>
              <a:rPr lang="en-US" sz="1200" dirty="0" err="1">
                <a:latin typeface="+mn-lt"/>
              </a:rPr>
              <a:t>Bertani</a:t>
            </a:r>
            <a:r>
              <a:rPr lang="en-US" sz="1200" dirty="0">
                <a:latin typeface="+mn-lt"/>
              </a:rPr>
              <a:t> A, </a:t>
            </a:r>
            <a:r>
              <a:rPr lang="en-US" sz="1200" dirty="0" err="1">
                <a:latin typeface="+mn-lt"/>
              </a:rPr>
              <a:t>Aubaniac</a:t>
            </a:r>
            <a:r>
              <a:rPr lang="en-US" sz="1200" dirty="0">
                <a:latin typeface="+mn-lt"/>
              </a:rPr>
              <a:t> J-M, Lombardi AV, </a:t>
            </a:r>
            <a:r>
              <a:rPr lang="en-US" sz="1200" dirty="0" err="1">
                <a:latin typeface="+mn-lt"/>
              </a:rPr>
              <a:t>Berend</a:t>
            </a:r>
            <a:r>
              <a:rPr lang="en-US" sz="1200" dirty="0">
                <a:latin typeface="+mn-lt"/>
              </a:rPr>
              <a:t> KR, Adams JB, Lonner JH, Mahoney OM, Kinsey TL, John TK and Conditt MA: The New Arthritic Patient and Arthroplasty Treatment Options. J Bone Joint </a:t>
            </a:r>
            <a:r>
              <a:rPr lang="en-US" sz="1200" dirty="0" err="1">
                <a:latin typeface="+mn-lt"/>
              </a:rPr>
              <a:t>Surg</a:t>
            </a:r>
            <a:r>
              <a:rPr lang="en-US" sz="1200" dirty="0">
                <a:latin typeface="+mn-lt"/>
              </a:rPr>
              <a:t> Am, 91-A: 43-48 2009.</a:t>
            </a:r>
          </a:p>
          <a:p>
            <a:pPr marL="228600" indent="-228600">
              <a:buFontTx/>
              <a:buAutoNum type="arabicPeriod"/>
              <a:defRPr/>
            </a:pPr>
            <a:r>
              <a:rPr lang="en-US" sz="1200" dirty="0">
                <a:latin typeface="+mn-lt"/>
              </a:rPr>
              <a:t>Dunbar NJ, Pearle AD, </a:t>
            </a:r>
            <a:r>
              <a:rPr lang="en-US" sz="1200" dirty="0" err="1">
                <a:latin typeface="+mn-lt"/>
              </a:rPr>
              <a:t>Kenoff</a:t>
            </a:r>
            <a:r>
              <a:rPr lang="en-US" sz="1200" dirty="0">
                <a:latin typeface="+mn-lt"/>
              </a:rPr>
              <a:t> D, Conditt M, Banks S. Is UKA More Accurate with Robotic Assistance? Presented at the Orthopedic Research Society. New Orleans, LA 2010.</a:t>
            </a:r>
          </a:p>
          <a:p>
            <a:pPr marL="228600" indent="-228600">
              <a:buFontTx/>
              <a:buAutoNum type="arabicPeriod"/>
              <a:defRPr/>
            </a:pPr>
            <a:r>
              <a:rPr lang="en-US" sz="1200" dirty="0" err="1">
                <a:latin typeface="+mn-lt"/>
              </a:rPr>
              <a:t>Sinha</a:t>
            </a:r>
            <a:r>
              <a:rPr lang="en-US" sz="1200" dirty="0">
                <a:latin typeface="+mn-lt"/>
              </a:rPr>
              <a:t>, R.K.: Outcomes of Robotically Assisted Unicompartmental Arthroplasty. American Journal of Orthopedics, XXXVIII(2S): 20-22, 2009.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5462" y="1383344"/>
            <a:ext cx="3919542" cy="3016231"/>
          </a:xfrm>
        </p:spPr>
        <p:txBody>
          <a:bodyPr>
            <a:normAutofit/>
          </a:bodyPr>
          <a:lstStyle/>
          <a:p>
            <a:pPr algn="l" rtl="0" eaLnBrk="1" latinLnBrk="0" hangingPunct="1"/>
            <a:r>
              <a:rPr kumimoji="0" lang="en-US" sz="1800" kern="1200" dirty="0" smtClean="0">
                <a:solidFill>
                  <a:schemeClr val="tx1"/>
                </a:solidFill>
                <a:effectLst/>
              </a:rPr>
              <a:t>Robotic arm assisted UKA leads to component placement that is:</a:t>
            </a:r>
          </a:p>
          <a:p>
            <a:pPr algn="l" rtl="0" eaLnBrk="1" latinLnBrk="0" hangingPunct="1"/>
            <a:endParaRPr kumimoji="0" lang="en-US" sz="1800" kern="1200" dirty="0" smtClean="0">
              <a:solidFill>
                <a:schemeClr val="tx1"/>
              </a:solidFill>
              <a:effectLst/>
            </a:endParaRPr>
          </a:p>
          <a:p>
            <a:pPr marL="800100" lvl="1" indent="-342900" algn="l" rtl="0" eaLnBrk="1" latinLnBrk="0" hangingPunct="1">
              <a:buFont typeface="Wingdings" charset="2"/>
              <a:buChar char="§"/>
            </a:pPr>
            <a:r>
              <a:rPr kumimoji="0" lang="en-US" sz="1800" kern="1200" dirty="0" smtClean="0">
                <a:solidFill>
                  <a:schemeClr val="tx1"/>
                </a:solidFill>
                <a:effectLst/>
              </a:rPr>
              <a:t>2 to 3 times more accurate</a:t>
            </a:r>
            <a:endParaRPr lang="en-US" sz="1800" dirty="0" smtClean="0">
              <a:effectLst/>
            </a:endParaRPr>
          </a:p>
          <a:p>
            <a:pPr marL="800100" lvl="1" indent="-342900" algn="l" rtl="0" eaLnBrk="1" latinLnBrk="0" hangingPunct="1">
              <a:buFont typeface="Wingdings" charset="2"/>
              <a:buChar char="§"/>
            </a:pPr>
            <a:r>
              <a:rPr kumimoji="0" lang="en-US" sz="1800" kern="1200" dirty="0" smtClean="0">
                <a:solidFill>
                  <a:schemeClr val="tx1"/>
                </a:solidFill>
                <a:effectLst/>
              </a:rPr>
              <a:t>at least 3 times more reproducible</a:t>
            </a:r>
            <a:endParaRPr lang="en-US" sz="1800" dirty="0" smtClean="0">
              <a:effectLst/>
            </a:endParaRPr>
          </a:p>
          <a:p>
            <a:pPr marL="800100" lvl="1" indent="-342900" algn="l" rtl="0" eaLnBrk="1" latinLnBrk="0" hangingPunct="1">
              <a:buFont typeface="Wingdings" charset="2"/>
              <a:buChar char="§"/>
            </a:pPr>
            <a:r>
              <a:rPr kumimoji="0" lang="en-US" sz="1800" kern="1200" dirty="0" smtClean="0">
                <a:solidFill>
                  <a:schemeClr val="tx1"/>
                </a:solidFill>
                <a:effectLst/>
              </a:rPr>
              <a:t>with fewer outliers</a:t>
            </a:r>
            <a:endParaRPr lang="en-US" sz="1800" dirty="0" smtClean="0">
              <a:effectLst/>
            </a:endParaRPr>
          </a:p>
          <a:p>
            <a:pPr algn="l" rtl="0" eaLnBrk="1" latinLnBrk="0" hangingPunct="1"/>
            <a:endParaRPr kumimoji="0" lang="en-US" sz="26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12118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883096" y="917238"/>
            <a:ext cx="4411092" cy="900320"/>
          </a:xfrm>
        </p:spPr>
        <p:txBody>
          <a:bodyPr>
            <a:noAutofit/>
          </a:bodyPr>
          <a:lstStyle/>
          <a:p>
            <a:r>
              <a:rPr lang="en-US" sz="4800" dirty="0" err="1" smtClean="0"/>
              <a:t>MAKOplasty</a:t>
            </a:r>
            <a:r>
              <a:rPr lang="en-US" sz="4800" dirty="0" smtClean="0"/>
              <a:t/>
            </a:r>
            <a:br>
              <a:rPr lang="en-US" sz="4800" dirty="0" smtClean="0"/>
            </a:br>
            <a:r>
              <a:rPr lang="en-US" sz="4800" dirty="0" smtClean="0"/>
              <a:t> </a:t>
            </a:r>
            <a:r>
              <a:rPr lang="en-US" sz="3600" dirty="0" smtClean="0"/>
              <a:t>workflow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6374" y="1209943"/>
            <a:ext cx="3919542" cy="4938913"/>
          </a:xfrm>
        </p:spPr>
        <p:txBody>
          <a:bodyPr>
            <a:normAutofit/>
          </a:bodyPr>
          <a:lstStyle/>
          <a:p>
            <a:pPr algn="l" rtl="0" eaLnBrk="1" latinLnBrk="0" hangingPunct="1"/>
            <a:r>
              <a:rPr kumimoji="0" lang="en-US" sz="1800" kern="1200" dirty="0" smtClean="0">
                <a:solidFill>
                  <a:schemeClr val="tx1"/>
                </a:solidFill>
                <a:effectLst/>
              </a:rPr>
              <a:t>Pre Op</a:t>
            </a:r>
          </a:p>
          <a:p>
            <a:pPr algn="l" rtl="0" eaLnBrk="1" latinLnBrk="0" hangingPunct="1"/>
            <a:endParaRPr kumimoji="0" lang="en-US" sz="1800" kern="1200" dirty="0" smtClean="0">
              <a:solidFill>
                <a:schemeClr val="tx1"/>
              </a:solidFill>
              <a:effectLst/>
            </a:endParaRPr>
          </a:p>
          <a:p>
            <a:pPr algn="l" rtl="0" eaLnBrk="1" latinLnBrk="0" hangingPunct="1"/>
            <a:endParaRPr lang="en-US" sz="1800" dirty="0"/>
          </a:p>
          <a:p>
            <a:pPr algn="l" rtl="0" eaLnBrk="1" latinLnBrk="0" hangingPunct="1"/>
            <a:endParaRPr kumimoji="0" lang="en-US" sz="1800" kern="1200" dirty="0" smtClean="0">
              <a:solidFill>
                <a:schemeClr val="tx1"/>
              </a:solidFill>
              <a:effectLst/>
            </a:endParaRPr>
          </a:p>
          <a:p>
            <a:pPr algn="l" rtl="0" eaLnBrk="1" latinLnBrk="0" hangingPunct="1"/>
            <a:r>
              <a:rPr kumimoji="0" lang="en-US" sz="1800" kern="1200" dirty="0" smtClean="0">
                <a:solidFill>
                  <a:schemeClr val="tx1"/>
                </a:solidFill>
                <a:effectLst/>
              </a:rPr>
              <a:t>Intra Op preparation</a:t>
            </a:r>
          </a:p>
          <a:p>
            <a:pPr algn="l" rtl="0" eaLnBrk="1" latinLnBrk="0" hangingPunct="1"/>
            <a:endParaRPr lang="en-US" sz="1800" dirty="0"/>
          </a:p>
          <a:p>
            <a:pPr algn="l" rtl="0" eaLnBrk="1" latinLnBrk="0" hangingPunct="1"/>
            <a:endParaRPr kumimoji="0" lang="en-US" sz="1800" kern="1200" dirty="0" smtClean="0">
              <a:solidFill>
                <a:schemeClr val="tx1"/>
              </a:solidFill>
              <a:effectLst/>
            </a:endParaRPr>
          </a:p>
          <a:p>
            <a:pPr algn="l" rtl="0" eaLnBrk="1" latinLnBrk="0" hangingPunct="1"/>
            <a:endParaRPr lang="en-US" sz="1800" dirty="0"/>
          </a:p>
          <a:p>
            <a:pPr algn="l" rtl="0" eaLnBrk="1" latinLnBrk="0" hangingPunct="1"/>
            <a:endParaRPr kumimoji="0" lang="en-US" sz="1800" kern="1200" dirty="0" smtClean="0">
              <a:solidFill>
                <a:schemeClr val="tx1"/>
              </a:solidFill>
              <a:effectLst/>
            </a:endParaRPr>
          </a:p>
          <a:p>
            <a:pPr algn="l" rtl="0" eaLnBrk="1" latinLnBrk="0" hangingPunct="1"/>
            <a:endParaRPr lang="en-US" sz="1800" dirty="0"/>
          </a:p>
          <a:p>
            <a:pPr algn="l" rtl="0" eaLnBrk="1" latinLnBrk="0" hangingPunct="1"/>
            <a:endParaRPr kumimoji="0" lang="en-US" sz="1800" kern="1200" dirty="0" smtClean="0">
              <a:solidFill>
                <a:schemeClr val="tx1"/>
              </a:solidFill>
              <a:effectLst/>
            </a:endParaRPr>
          </a:p>
          <a:p>
            <a:pPr algn="l" rtl="0" eaLnBrk="1" latinLnBrk="0" hangingPunct="1"/>
            <a:endParaRPr kumimoji="0" lang="en-US" sz="1800" kern="1200" dirty="0" smtClean="0">
              <a:solidFill>
                <a:schemeClr val="tx1"/>
              </a:solidFill>
              <a:effectLst/>
            </a:endParaRPr>
          </a:p>
          <a:p>
            <a:pPr algn="l" rtl="0" eaLnBrk="1" latinLnBrk="0" hangingPunct="1"/>
            <a:r>
              <a:rPr lang="en-US" sz="1800" dirty="0" smtClean="0"/>
              <a:t>Intra Op bone work</a:t>
            </a:r>
            <a:endParaRPr kumimoji="0" lang="en-US" sz="1800" kern="1200" dirty="0" smtClean="0">
              <a:solidFill>
                <a:schemeClr val="tx1"/>
              </a:solidFill>
              <a:effectLst/>
            </a:endParaRPr>
          </a:p>
          <a:p>
            <a:pPr algn="l" rtl="0" eaLnBrk="1" latinLnBrk="0" hangingPunct="1"/>
            <a:endParaRPr lang="en-US" sz="1800" dirty="0"/>
          </a:p>
          <a:p>
            <a:pPr algn="l" rtl="0" eaLnBrk="1" latinLnBrk="0" hangingPunct="1"/>
            <a:endParaRPr lang="en-US" sz="1800" dirty="0" smtClean="0">
              <a:effectLst/>
            </a:endParaRPr>
          </a:p>
          <a:p>
            <a:pPr algn="l" rtl="0" eaLnBrk="1" latinLnBrk="0" hangingPunct="1"/>
            <a:endParaRPr lang="en-US" sz="1800" dirty="0" smtClean="0">
              <a:effectLst/>
            </a:endParaRPr>
          </a:p>
        </p:txBody>
      </p:sp>
      <p:sp>
        <p:nvSpPr>
          <p:cNvPr id="2" name="Alternate Process 1"/>
          <p:cNvSpPr/>
          <p:nvPr/>
        </p:nvSpPr>
        <p:spPr>
          <a:xfrm>
            <a:off x="1180397" y="1742231"/>
            <a:ext cx="887332" cy="529182"/>
          </a:xfrm>
          <a:prstGeom prst="flowChartAlternate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CT scan</a:t>
            </a:r>
            <a:endParaRPr lang="en-US" dirty="0"/>
          </a:p>
        </p:txBody>
      </p:sp>
      <p:sp>
        <p:nvSpPr>
          <p:cNvPr id="5" name="Right Arrow 4"/>
          <p:cNvSpPr/>
          <p:nvPr/>
        </p:nvSpPr>
        <p:spPr>
          <a:xfrm>
            <a:off x="2140995" y="1817558"/>
            <a:ext cx="976879" cy="33379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lternate Process 8"/>
          <p:cNvSpPr/>
          <p:nvPr/>
        </p:nvSpPr>
        <p:spPr>
          <a:xfrm>
            <a:off x="3117874" y="1748088"/>
            <a:ext cx="887332" cy="529182"/>
          </a:xfrm>
          <a:prstGeom prst="flowChartAlternate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3D Image </a:t>
            </a:r>
            <a:endParaRPr lang="en-US" dirty="0"/>
          </a:p>
        </p:txBody>
      </p:sp>
      <p:sp>
        <p:nvSpPr>
          <p:cNvPr id="12" name="Alternate Process 11"/>
          <p:cNvSpPr/>
          <p:nvPr/>
        </p:nvSpPr>
        <p:spPr>
          <a:xfrm>
            <a:off x="3590033" y="3085546"/>
            <a:ext cx="2124713" cy="905293"/>
          </a:xfrm>
          <a:prstGeom prst="flowChartAlternate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3D image is registered with patient </a:t>
            </a:r>
            <a:endParaRPr lang="en-US" dirty="0"/>
          </a:p>
        </p:txBody>
      </p:sp>
      <p:sp>
        <p:nvSpPr>
          <p:cNvPr id="13" name="Alternate Process 12"/>
          <p:cNvSpPr/>
          <p:nvPr/>
        </p:nvSpPr>
        <p:spPr>
          <a:xfrm>
            <a:off x="802704" y="3085545"/>
            <a:ext cx="2119794" cy="921577"/>
          </a:xfrm>
          <a:prstGeom prst="flowChartAlternate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Trackers attached to Femur &amp; Tibia</a:t>
            </a:r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115271" y="2499369"/>
            <a:ext cx="61963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Alternate Process 16"/>
          <p:cNvSpPr/>
          <p:nvPr/>
        </p:nvSpPr>
        <p:spPr>
          <a:xfrm>
            <a:off x="6265839" y="3085545"/>
            <a:ext cx="2028349" cy="921577"/>
          </a:xfrm>
          <a:prstGeom prst="flowChartAlternate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Ligament compliance is measured</a:t>
            </a:r>
            <a:endParaRPr lang="en-US" dirty="0"/>
          </a:p>
        </p:txBody>
      </p:sp>
      <p:sp>
        <p:nvSpPr>
          <p:cNvPr id="18" name="Alternate Process 17"/>
          <p:cNvSpPr/>
          <p:nvPr/>
        </p:nvSpPr>
        <p:spPr>
          <a:xfrm>
            <a:off x="802704" y="4223309"/>
            <a:ext cx="2437281" cy="807999"/>
          </a:xfrm>
          <a:prstGeom prst="flowChartAlternate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Virtual components are placed and tested</a:t>
            </a:r>
            <a:endParaRPr lang="en-US" dirty="0"/>
          </a:p>
        </p:txBody>
      </p:sp>
      <p:sp>
        <p:nvSpPr>
          <p:cNvPr id="19" name="Alternate Process 18"/>
          <p:cNvSpPr/>
          <p:nvPr/>
        </p:nvSpPr>
        <p:spPr>
          <a:xfrm>
            <a:off x="5734797" y="4220624"/>
            <a:ext cx="2559391" cy="808670"/>
          </a:xfrm>
          <a:prstGeom prst="flowChartAlternate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Fit and balance are confirmed</a:t>
            </a:r>
            <a:endParaRPr lang="en-US" dirty="0"/>
          </a:p>
        </p:txBody>
      </p:sp>
      <p:sp>
        <p:nvSpPr>
          <p:cNvPr id="20" name="Alternate Process 19"/>
          <p:cNvSpPr/>
          <p:nvPr/>
        </p:nvSpPr>
        <p:spPr>
          <a:xfrm>
            <a:off x="861300" y="5686448"/>
            <a:ext cx="2378686" cy="614893"/>
          </a:xfrm>
          <a:prstGeom prst="flowChartAlternate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Bone resected</a:t>
            </a:r>
            <a:endParaRPr lang="en-US" dirty="0"/>
          </a:p>
        </p:txBody>
      </p:sp>
      <p:sp>
        <p:nvSpPr>
          <p:cNvPr id="21" name="Alternate Process 20"/>
          <p:cNvSpPr/>
          <p:nvPr/>
        </p:nvSpPr>
        <p:spPr>
          <a:xfrm>
            <a:off x="5779871" y="5678078"/>
            <a:ext cx="2559391" cy="614893"/>
          </a:xfrm>
          <a:prstGeom prst="flowChartAlternate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Implants are placed</a:t>
            </a:r>
            <a:endParaRPr lang="en-US" dirty="0"/>
          </a:p>
        </p:txBody>
      </p:sp>
      <p:sp>
        <p:nvSpPr>
          <p:cNvPr id="22" name="Right Arrow 21"/>
          <p:cNvSpPr/>
          <p:nvPr/>
        </p:nvSpPr>
        <p:spPr>
          <a:xfrm>
            <a:off x="2987623" y="3345609"/>
            <a:ext cx="602410" cy="33379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>
            <a:off x="5779871" y="3327272"/>
            <a:ext cx="502249" cy="33379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>
            <a:off x="3362094" y="4461191"/>
            <a:ext cx="2214260" cy="33379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/>
          <p:cNvSpPr/>
          <p:nvPr/>
        </p:nvSpPr>
        <p:spPr>
          <a:xfrm>
            <a:off x="3522635" y="5828919"/>
            <a:ext cx="1980454" cy="33379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200086" y="5167420"/>
            <a:ext cx="61963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61590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40559" y="777588"/>
            <a:ext cx="4957951" cy="616826"/>
          </a:xfrm>
        </p:spPr>
        <p:txBody>
          <a:bodyPr anchor="t">
            <a:normAutofit fontScale="90000"/>
          </a:bodyPr>
          <a:lstStyle/>
          <a:p>
            <a:r>
              <a:rPr lang="en-US" sz="44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 Why is MAKO cool?</a:t>
            </a:r>
            <a:br>
              <a:rPr lang="en-US" sz="44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33399" y="1478191"/>
            <a:ext cx="184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57381" y="1462802"/>
            <a:ext cx="36420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Types of robotic surgery:</a:t>
            </a:r>
          </a:p>
          <a:p>
            <a:pPr marL="342900" indent="-342900">
              <a:buFont typeface="Wingdings" charset="2"/>
              <a:buChar char="§"/>
            </a:pPr>
            <a:r>
              <a:rPr lang="en-US" sz="2000" dirty="0" smtClean="0"/>
              <a:t>Autonomous</a:t>
            </a:r>
          </a:p>
          <a:p>
            <a:pPr marL="342900" indent="-342900">
              <a:buFont typeface="Wingdings" charset="2"/>
              <a:buChar char="§"/>
            </a:pPr>
            <a:r>
              <a:rPr lang="en-US" sz="2000" dirty="0" smtClean="0"/>
              <a:t>Remote – </a:t>
            </a:r>
            <a:r>
              <a:rPr lang="en-US" sz="2000" i="1" dirty="0" smtClean="0"/>
              <a:t>da Vinci</a:t>
            </a:r>
          </a:p>
          <a:p>
            <a:pPr marL="342900" indent="-342900">
              <a:buFont typeface="Wingdings" charset="2"/>
              <a:buChar char="§"/>
            </a:pPr>
            <a:r>
              <a:rPr lang="en-US" sz="2000" dirty="0" smtClean="0"/>
              <a:t>Shared control - MAKO</a:t>
            </a:r>
            <a:endParaRPr lang="en-US" sz="2000" dirty="0"/>
          </a:p>
        </p:txBody>
      </p:sp>
      <p:pic>
        <p:nvPicPr>
          <p:cNvPr id="10" name="Picture 9" descr="MAKO grphi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6542" y="3187536"/>
            <a:ext cx="4094040" cy="27876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399" y="3187536"/>
            <a:ext cx="3505200" cy="278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75025" y="-221424"/>
            <a:ext cx="4957951" cy="1208351"/>
          </a:xfrm>
        </p:spPr>
        <p:txBody>
          <a:bodyPr anchor="t">
            <a:normAutofit/>
          </a:bodyPr>
          <a:lstStyle/>
          <a:p>
            <a:r>
              <a:rPr lang="en-US" sz="44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 Why is MAKO cool?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Cockpit analogy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834711"/>
            <a:ext cx="3505200" cy="278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ockpit_of_737-300_LN-KKU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45178" y="0"/>
            <a:ext cx="10434355" cy="69852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7096" y="382752"/>
            <a:ext cx="4957951" cy="1208351"/>
          </a:xfrm>
        </p:spPr>
        <p:txBody>
          <a:bodyPr anchor="t">
            <a:normAutofit/>
          </a:bodyPr>
          <a:lstStyle/>
          <a:p>
            <a:r>
              <a:rPr lang="en-US" sz="44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 Why is MAKO cool?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HUD analogy – shared control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834711"/>
            <a:ext cx="3505200" cy="278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85973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533400" y="-217714"/>
            <a:ext cx="7589181" cy="1412436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What is MAKO robotic</a:t>
            </a:r>
            <a:r>
              <a:rPr lang="en-US" sz="3600" baseline="0" dirty="0" smtClean="0"/>
              <a:t> surgery?</a:t>
            </a:r>
            <a:endParaRPr lang="en-US" sz="36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533400" y="1416714"/>
            <a:ext cx="4321049" cy="2348003"/>
          </a:xfrm>
        </p:spPr>
        <p:txBody>
          <a:bodyPr>
            <a:normAutofit lnSpcReduction="10000"/>
          </a:bodyPr>
          <a:lstStyle/>
          <a:p>
            <a:pPr algn="l"/>
            <a:r>
              <a:rPr lang="en-US" u="sng" dirty="0" smtClean="0"/>
              <a:t>Computer navigation</a:t>
            </a:r>
          </a:p>
          <a:p>
            <a:pPr algn="l"/>
            <a:r>
              <a:rPr lang="en-US" dirty="0" smtClean="0"/>
              <a:t>Imaging with CT scan</a:t>
            </a:r>
          </a:p>
          <a:p>
            <a:pPr marL="0" marR="4572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en-US" sz="2600" kern="1200" dirty="0" smtClean="0">
                <a:solidFill>
                  <a:srgbClr val="FF6600"/>
                </a:solidFill>
                <a:latin typeface="+mn-lt"/>
                <a:ea typeface="+mn-ea"/>
                <a:cs typeface="+mn-cs"/>
              </a:rPr>
              <a:t>Registration</a:t>
            </a:r>
            <a:endParaRPr lang="en-US" dirty="0" smtClean="0">
              <a:solidFill>
                <a:srgbClr val="FF6600"/>
              </a:solidFill>
            </a:endParaRPr>
          </a:p>
          <a:p>
            <a:pPr algn="l"/>
            <a:r>
              <a:rPr lang="en-US" dirty="0" smtClean="0"/>
              <a:t>Modeling</a:t>
            </a:r>
          </a:p>
          <a:p>
            <a:pPr algn="l"/>
            <a:r>
              <a:rPr lang="en-US" dirty="0" smtClean="0"/>
              <a:t>Planning</a:t>
            </a:r>
          </a:p>
          <a:p>
            <a:pPr algn="l"/>
            <a:endParaRPr lang="en-US" dirty="0" smtClean="0"/>
          </a:p>
          <a:p>
            <a:pPr algn="l"/>
            <a:endParaRPr lang="en-US" dirty="0" smtClean="0"/>
          </a:p>
        </p:txBody>
      </p:sp>
      <p:pic>
        <p:nvPicPr>
          <p:cNvPr id="7" name="Picture 6" descr="006_Bone_Registrati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2542" y="4209142"/>
            <a:ext cx="4238171" cy="2648857"/>
          </a:xfrm>
          <a:prstGeom prst="rect">
            <a:avLst/>
          </a:prstGeom>
        </p:spPr>
      </p:pic>
      <p:pic>
        <p:nvPicPr>
          <p:cNvPr id="2" name="Picture 1" descr="006_Bone_Registrat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751621" y="1416714"/>
            <a:ext cx="4235667" cy="2647292"/>
          </a:xfrm>
          <a:prstGeom prst="rect">
            <a:avLst/>
          </a:prstGeom>
        </p:spPr>
      </p:pic>
      <p:pic>
        <p:nvPicPr>
          <p:cNvPr id="3" name="Picture 2" descr="001_Probe_Check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72826" y="4217642"/>
            <a:ext cx="4224573" cy="26403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4789" y="707571"/>
            <a:ext cx="3261497" cy="1759857"/>
          </a:xfrm>
        </p:spPr>
        <p:txBody>
          <a:bodyPr>
            <a:normAutofit fontScale="90000"/>
          </a:bodyPr>
          <a:lstStyle/>
          <a:p>
            <a:pPr algn="l"/>
            <a:r>
              <a:rPr lang="en-US" sz="4400" dirty="0" smtClean="0"/>
              <a:t>MAKO planning and balancing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>
            <a:off x="723900" y="3891188"/>
            <a:ext cx="2605315" cy="2368536"/>
          </a:xfrm>
        </p:spPr>
        <p:txBody>
          <a:bodyPr/>
          <a:lstStyle/>
          <a:p>
            <a:pPr marL="0" marR="4572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en-US" sz="2400" kern="1200" dirty="0" smtClean="0">
                <a:solidFill>
                  <a:schemeClr val="tx1"/>
                </a:solidFill>
                <a:effectLst/>
              </a:rPr>
              <a:t>All the fit, all the balancing is done before the first bone cut.</a:t>
            </a:r>
            <a:endParaRPr lang="en-US" sz="2400" dirty="0" smtClean="0">
              <a:effectLst/>
            </a:endParaRPr>
          </a:p>
          <a:p>
            <a:pPr algn="ctr"/>
            <a:endParaRPr lang="en-US" sz="2400" dirty="0" smtClean="0"/>
          </a:p>
          <a:p>
            <a:pPr algn="ctr"/>
            <a:endParaRPr lang="en-US" dirty="0"/>
          </a:p>
        </p:txBody>
      </p:sp>
      <p:pic>
        <p:nvPicPr>
          <p:cNvPr id="4" name="Picture 3" descr="010_Joint_Balanc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918857" y="625474"/>
            <a:ext cx="5225143" cy="3265714"/>
          </a:xfrm>
          <a:prstGeom prst="rect">
            <a:avLst/>
          </a:prstGeom>
        </p:spPr>
      </p:pic>
      <p:pic>
        <p:nvPicPr>
          <p:cNvPr id="7" name="Picture 6" descr="MAKO lig bal Plannin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8857" y="3907068"/>
            <a:ext cx="3768869" cy="29418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533400" y="0"/>
            <a:ext cx="7589181" cy="1412436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What is </a:t>
            </a:r>
            <a:r>
              <a:rPr lang="en-US" sz="3600" dirty="0" err="1" smtClean="0"/>
              <a:t>MAKOplasty</a:t>
            </a:r>
            <a:r>
              <a:rPr lang="en-US" sz="3600" dirty="0" smtClean="0"/>
              <a:t> robotic</a:t>
            </a:r>
            <a:r>
              <a:rPr lang="en-US" sz="3600" baseline="0" dirty="0" smtClean="0"/>
              <a:t> </a:t>
            </a:r>
            <a:r>
              <a:rPr lang="en-US" sz="3600" dirty="0" smtClean="0"/>
              <a:t>s</a:t>
            </a:r>
            <a:r>
              <a:rPr lang="en-US" sz="3600" baseline="0" dirty="0" smtClean="0"/>
              <a:t>urgery?</a:t>
            </a:r>
            <a:endParaRPr lang="en-US" sz="36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79040" y="1859643"/>
            <a:ext cx="2399059" cy="3362859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Robotic</a:t>
            </a:r>
          </a:p>
          <a:p>
            <a:pPr algn="l"/>
            <a:r>
              <a:rPr lang="en-US" dirty="0" smtClean="0"/>
              <a:t>Surgeon works within “</a:t>
            </a:r>
            <a:r>
              <a:rPr lang="en-US" dirty="0" err="1" smtClean="0"/>
              <a:t>haptics</a:t>
            </a:r>
            <a:r>
              <a:rPr lang="en-US" dirty="0" smtClean="0"/>
              <a:t>”</a:t>
            </a:r>
          </a:p>
          <a:p>
            <a:pPr algn="l"/>
            <a:endParaRPr lang="en-US" dirty="0"/>
          </a:p>
          <a:p>
            <a:pPr algn="l"/>
            <a:r>
              <a:rPr lang="en-US" i="1" dirty="0" smtClean="0"/>
              <a:t>Shared control</a:t>
            </a:r>
          </a:p>
          <a:p>
            <a:pPr algn="l"/>
            <a:endParaRPr lang="en-US" dirty="0" smtClean="0"/>
          </a:p>
          <a:p>
            <a:pPr algn="l"/>
            <a:endParaRPr lang="en-US" dirty="0"/>
          </a:p>
        </p:txBody>
      </p:sp>
      <p:pic>
        <p:nvPicPr>
          <p:cNvPr id="2" name="Picture 1" descr="019_Bone_Preparat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578099" y="1859643"/>
            <a:ext cx="6357258" cy="39732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7096" y="986927"/>
            <a:ext cx="4957951" cy="1208351"/>
          </a:xfrm>
        </p:spPr>
        <p:txBody>
          <a:bodyPr anchor="t">
            <a:normAutofit/>
          </a:bodyPr>
          <a:lstStyle/>
          <a:p>
            <a:r>
              <a:rPr lang="en-US" sz="44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 Why is MAKO cool?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2686832"/>
            <a:ext cx="3505200" cy="278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MAKO grphi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3357" y="2684576"/>
            <a:ext cx="4110676" cy="27989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23163"/>
            <a:ext cx="7772400" cy="1362456"/>
          </a:xfrm>
        </p:spPr>
        <p:txBody>
          <a:bodyPr>
            <a:normAutofit/>
          </a:bodyPr>
          <a:lstStyle/>
          <a:p>
            <a:r>
              <a:rPr lang="en-US" dirty="0" smtClean="0"/>
              <a:t>What is the problem?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>
          <a:xfrm>
            <a:off x="685800" y="5535446"/>
            <a:ext cx="7772400" cy="150971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4000" dirty="0" smtClean="0">
                <a:solidFill>
                  <a:srgbClr val="FF0A03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bone-on-bone</a:t>
            </a:r>
            <a:endParaRPr lang="en-US" sz="4000" dirty="0">
              <a:solidFill>
                <a:srgbClr val="FF0A03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31221" y="5731453"/>
            <a:ext cx="1836216" cy="981882"/>
          </a:xfrm>
        </p:spPr>
        <p:txBody>
          <a:bodyPr/>
          <a:lstStyle/>
          <a:p>
            <a:pPr algn="r"/>
            <a:r>
              <a:rPr lang="en-US" dirty="0" smtClean="0"/>
              <a:t>Bruce Rolfe MD</a:t>
            </a:r>
          </a:p>
          <a:p>
            <a:pPr algn="r"/>
            <a:r>
              <a:rPr lang="en-US" dirty="0" smtClean="0"/>
              <a:t>  Eastside Orthopedics 		</a:t>
            </a:r>
          </a:p>
          <a:p>
            <a:pPr algn="r"/>
            <a:r>
              <a:rPr lang="en-US" dirty="0" err="1" smtClean="0"/>
              <a:t>EvergreenHealth</a:t>
            </a:r>
            <a:r>
              <a:rPr lang="en-US" dirty="0" smtClean="0"/>
              <a:t> </a:t>
            </a:r>
          </a:p>
          <a:p>
            <a:pPr algn="r"/>
            <a:r>
              <a:rPr lang="en-US" dirty="0" smtClean="0"/>
              <a:t>Kirkland</a:t>
            </a:r>
            <a:endParaRPr lang="en-US" dirty="0"/>
          </a:p>
        </p:txBody>
      </p:sp>
      <p:pic>
        <p:nvPicPr>
          <p:cNvPr id="8" name="Content Placeholder 7" descr="BAD Tri crop lat DJD AP MRI 2.jpg"/>
          <p:cNvPicPr>
            <a:picLocks noGrp="1" noChangeAspect="1"/>
          </p:cNvPicPr>
          <p:nvPr>
            <p:ph idx="4294967295"/>
          </p:nvPr>
        </p:nvPicPr>
        <p:blipFill>
          <a:blip r:embed="rId2"/>
          <a:srcRect l="-56336" r="-56336"/>
          <a:stretch>
            <a:fillRect/>
          </a:stretch>
        </p:blipFill>
        <p:spPr>
          <a:xfrm>
            <a:off x="2610724" y="1634055"/>
            <a:ext cx="7013575" cy="3740150"/>
          </a:xfrm>
        </p:spPr>
      </p:pic>
      <p:pic>
        <p:nvPicPr>
          <p:cNvPr id="9" name="Picture 8" descr="MRI AP CROP lat NRMA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437" y="1634055"/>
            <a:ext cx="3594629" cy="3748485"/>
          </a:xfrm>
          <a:prstGeom prst="rect">
            <a:avLst/>
          </a:prstGeom>
        </p:spPr>
      </p:pic>
      <p:sp>
        <p:nvSpPr>
          <p:cNvPr id="4" name="Down Arrow 3"/>
          <p:cNvSpPr/>
          <p:nvPr/>
        </p:nvSpPr>
        <p:spPr>
          <a:xfrm>
            <a:off x="5581311" y="2622586"/>
            <a:ext cx="586127" cy="724572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Up Arrow 5"/>
          <p:cNvSpPr/>
          <p:nvPr/>
        </p:nvSpPr>
        <p:spPr>
          <a:xfrm>
            <a:off x="5617058" y="3514608"/>
            <a:ext cx="509677" cy="667369"/>
          </a:xfrm>
          <a:prstGeom prst="up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533400" y="745065"/>
            <a:ext cx="7589181" cy="846667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Who gets a </a:t>
            </a:r>
            <a:r>
              <a:rPr lang="en-US" sz="3600" dirty="0" err="1" smtClean="0"/>
              <a:t>MAKOplasty</a:t>
            </a:r>
            <a:r>
              <a:rPr lang="en-US" sz="3600" dirty="0" smtClean="0"/>
              <a:t>?</a:t>
            </a:r>
            <a:endParaRPr lang="en-US" sz="36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454152" y="2479528"/>
            <a:ext cx="4526062" cy="3081259"/>
          </a:xfrm>
        </p:spPr>
        <p:txBody>
          <a:bodyPr>
            <a:normAutofit fontScale="85000" lnSpcReduction="10000"/>
          </a:bodyPr>
          <a:lstStyle/>
          <a:p>
            <a:pPr algn="l"/>
            <a:r>
              <a:rPr lang="en-US" dirty="0"/>
              <a:t>One </a:t>
            </a:r>
            <a:r>
              <a:rPr lang="en-US" dirty="0" smtClean="0"/>
              <a:t>compartment involved (?Two)</a:t>
            </a:r>
          </a:p>
          <a:p>
            <a:pPr algn="l"/>
            <a:endParaRPr lang="en-US" dirty="0"/>
          </a:p>
          <a:p>
            <a:pPr algn="l"/>
            <a:r>
              <a:rPr lang="en-US" dirty="0" smtClean="0"/>
              <a:t>Alignment and extension within</a:t>
            </a:r>
            <a:r>
              <a:rPr lang="en-US" baseline="0" dirty="0" smtClean="0"/>
              <a:t> 10 degrees of neutral</a:t>
            </a:r>
          </a:p>
          <a:p>
            <a:pPr algn="l"/>
            <a:endParaRPr lang="en-US" dirty="0" smtClean="0"/>
          </a:p>
          <a:p>
            <a:pPr algn="l"/>
            <a:r>
              <a:rPr lang="en-US" baseline="0" dirty="0" smtClean="0"/>
              <a:t>Stable</a:t>
            </a:r>
          </a:p>
          <a:p>
            <a:pPr algn="l"/>
            <a:endParaRPr lang="en-US" dirty="0" smtClean="0"/>
          </a:p>
          <a:p>
            <a:pPr algn="l"/>
            <a:r>
              <a:rPr lang="en-US" baseline="0" dirty="0" smtClean="0"/>
              <a:t>Reasonable body weight</a:t>
            </a:r>
          </a:p>
          <a:p>
            <a:pPr algn="l"/>
            <a:endParaRPr lang="en-US" dirty="0"/>
          </a:p>
          <a:p>
            <a:pPr algn="l"/>
            <a:endParaRPr lang="en-US" dirty="0"/>
          </a:p>
        </p:txBody>
      </p:sp>
      <p:pic>
        <p:nvPicPr>
          <p:cNvPr id="6" name="Picture 5" descr="Simpson, Jerr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3070" y="2379143"/>
            <a:ext cx="4470930" cy="3339226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213" y="1301196"/>
            <a:ext cx="8077573" cy="1208351"/>
          </a:xfrm>
        </p:spPr>
        <p:txBody>
          <a:bodyPr anchor="t">
            <a:normAutofit/>
          </a:bodyPr>
          <a:lstStyle/>
          <a:p>
            <a:pPr algn="l"/>
            <a:r>
              <a:rPr lang="en-US" sz="44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 </a:t>
            </a:r>
            <a:r>
              <a:rPr kumimoji="0" lang="en-US" sz="3600" b="1" kern="1200" dirty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Why is </a:t>
            </a:r>
            <a:r>
              <a:rPr kumimoji="0" lang="en-US" sz="3600" b="1" kern="1200" dirty="0" err="1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MAKOplasty</a:t>
            </a:r>
            <a:r>
              <a:rPr kumimoji="0" lang="en-US" sz="3600" b="1" kern="1200" dirty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 cool?</a:t>
            </a:r>
            <a:r>
              <a:rPr lang="en-US" sz="3600" dirty="0" smtClean="0"/>
              <a:t> </a:t>
            </a:r>
            <a:endParaRPr lang="en-US" sz="3600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4961466" y="2863638"/>
            <a:ext cx="3426629" cy="2252962"/>
          </a:xfrm>
        </p:spPr>
        <p:txBody>
          <a:bodyPr>
            <a:normAutofit fontScale="92500"/>
          </a:bodyPr>
          <a:lstStyle/>
          <a:p>
            <a:pPr algn="l" rtl="0" eaLnBrk="0" latinLnBrk="0" hangingPunct="0"/>
            <a:r>
              <a:rPr kumimoji="0" lang="en-US" sz="2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Outpatient surgery</a:t>
            </a:r>
            <a:endParaRPr lang="en-US" sz="4400" dirty="0" smtClean="0"/>
          </a:p>
          <a:p>
            <a:pPr algn="l" rtl="0" eaLnBrk="0" latinLnBrk="0" hangingPunct="0"/>
            <a:endParaRPr kumimoji="0" lang="en-US" sz="26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l" rtl="0" eaLnBrk="0" latinLnBrk="0" hangingPunct="0"/>
            <a:r>
              <a:rPr kumimoji="0" lang="en-US" sz="2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Retain the </a:t>
            </a:r>
            <a:r>
              <a:rPr kumimoji="0" lang="en-US" sz="26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cruciates</a:t>
            </a:r>
            <a:r>
              <a:rPr kumimoji="0" lang="en-US" sz="2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4400" dirty="0" smtClean="0"/>
          </a:p>
          <a:p>
            <a:pPr algn="l" rtl="0" eaLnBrk="0" latinLnBrk="0" hangingPunct="0"/>
            <a:endParaRPr kumimoji="0" lang="en-US" sz="26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l" rtl="0" eaLnBrk="0" latinLnBrk="0" hangingPunct="0"/>
            <a:r>
              <a:rPr kumimoji="0" lang="en-US" sz="2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“The knee feels normal”</a:t>
            </a:r>
          </a:p>
          <a:p>
            <a:pPr lvl="0" algn="l"/>
            <a:endParaRPr lang="en-US" sz="4400" kern="12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Picture 7" descr="MAKO grphi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354" y="2728174"/>
            <a:ext cx="4046646" cy="27553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5354" y="1136316"/>
            <a:ext cx="7676521" cy="641945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US" sz="44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 </a:t>
            </a:r>
            <a:r>
              <a:rPr kumimoji="0" lang="en-US" sz="4000" b="1" kern="1200" dirty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Why is </a:t>
            </a:r>
            <a:r>
              <a:rPr kumimoji="0" lang="en-US" sz="4000" b="1" kern="1200" dirty="0" err="1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MAKOplasty</a:t>
            </a:r>
            <a:r>
              <a:rPr kumimoji="0" lang="en-US" sz="4000" b="1" kern="1200" dirty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 cool?</a:t>
            </a:r>
            <a:r>
              <a:rPr lang="en-US" sz="4000" dirty="0" smtClean="0"/>
              <a:t> </a:t>
            </a:r>
            <a:endParaRPr lang="en-US" sz="4000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4961466" y="2863638"/>
            <a:ext cx="3426629" cy="2252962"/>
          </a:xfrm>
        </p:spPr>
        <p:txBody>
          <a:bodyPr>
            <a:normAutofit fontScale="92500"/>
          </a:bodyPr>
          <a:lstStyle/>
          <a:p>
            <a:pPr algn="l" rtl="0" eaLnBrk="0" latinLnBrk="0" hangingPunct="0"/>
            <a:r>
              <a:rPr kumimoji="0" lang="en-US" sz="2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Outpatient surgery</a:t>
            </a:r>
            <a:endParaRPr lang="en-US" sz="4400" dirty="0" smtClean="0"/>
          </a:p>
          <a:p>
            <a:pPr algn="l" rtl="0" eaLnBrk="0" latinLnBrk="0" hangingPunct="0"/>
            <a:endParaRPr kumimoji="0" lang="en-US" sz="26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l" rtl="0" eaLnBrk="0" latinLnBrk="0" hangingPunct="0"/>
            <a:r>
              <a:rPr kumimoji="0" lang="en-US" sz="2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Retain the </a:t>
            </a:r>
            <a:r>
              <a:rPr kumimoji="0" lang="en-US" sz="26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cruciates</a:t>
            </a:r>
            <a:r>
              <a:rPr kumimoji="0" lang="en-US" sz="2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4400" dirty="0" smtClean="0"/>
          </a:p>
          <a:p>
            <a:pPr algn="l" rtl="0" eaLnBrk="0" latinLnBrk="0" hangingPunct="0"/>
            <a:endParaRPr kumimoji="0" lang="en-US" sz="26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l" rtl="0" eaLnBrk="0" latinLnBrk="0" hangingPunct="0"/>
            <a:r>
              <a:rPr kumimoji="0" lang="en-US" sz="2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“The knee feels normal”</a:t>
            </a:r>
          </a:p>
          <a:p>
            <a:pPr lvl="0" algn="l"/>
            <a:endParaRPr lang="en-US" sz="4400" kern="12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Picture 7" descr="MAKO grphi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354" y="2728174"/>
            <a:ext cx="3800362" cy="2587683"/>
          </a:xfrm>
          <a:prstGeom prst="rect">
            <a:avLst/>
          </a:prstGeom>
        </p:spPr>
      </p:pic>
      <p:pic>
        <p:nvPicPr>
          <p:cNvPr id="5" name="Content Placeholder 3" descr="P1010009.jpg"/>
          <p:cNvPicPr>
            <a:picLocks noChangeAspect="1"/>
          </p:cNvPicPr>
          <p:nvPr/>
        </p:nvPicPr>
        <p:blipFill>
          <a:blip r:embed="rId4"/>
          <a:srcRect l="-20307" r="-20307"/>
          <a:stretch>
            <a:fillRect/>
          </a:stretch>
        </p:blipFill>
        <p:spPr>
          <a:xfrm>
            <a:off x="4227525" y="2728174"/>
            <a:ext cx="4851387" cy="258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30711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4618" y="909052"/>
            <a:ext cx="4716848" cy="1819121"/>
          </a:xfrm>
        </p:spPr>
        <p:txBody>
          <a:bodyPr anchor="t">
            <a:normAutofit/>
          </a:bodyPr>
          <a:lstStyle/>
          <a:p>
            <a:pPr algn="ctr"/>
            <a:r>
              <a:rPr lang="en-US" sz="44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 </a:t>
            </a:r>
            <a:r>
              <a:rPr kumimoji="0" lang="en-US" sz="4000" b="1" kern="1200" dirty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Why is </a:t>
            </a:r>
            <a:r>
              <a:rPr kumimoji="0" lang="en-US" sz="4000" b="1" kern="1200" dirty="0" err="1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MAKOplasty</a:t>
            </a:r>
            <a:r>
              <a:rPr kumimoji="0" lang="en-US" sz="4000" b="1" kern="1200" dirty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 cool?</a:t>
            </a:r>
            <a:r>
              <a:rPr lang="en-US" sz="4000" dirty="0" smtClean="0"/>
              <a:t> </a:t>
            </a:r>
            <a:endParaRPr lang="en-US" sz="4000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696939" y="2890375"/>
            <a:ext cx="3426629" cy="2252962"/>
          </a:xfrm>
        </p:spPr>
        <p:txBody>
          <a:bodyPr>
            <a:normAutofit/>
          </a:bodyPr>
          <a:lstStyle/>
          <a:p>
            <a:pPr lvl="0" algn="l"/>
            <a:r>
              <a:rPr lang="en-US" sz="44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Video post op patient</a:t>
            </a:r>
          </a:p>
        </p:txBody>
      </p:sp>
      <p:pic>
        <p:nvPicPr>
          <p:cNvPr id="8" name="Picture 7" descr="MAKO grphic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562" y="2728174"/>
            <a:ext cx="3800362" cy="2587683"/>
          </a:xfrm>
          <a:prstGeom prst="rect">
            <a:avLst/>
          </a:prstGeom>
        </p:spPr>
      </p:pic>
      <p:pic>
        <p:nvPicPr>
          <p:cNvPr id="3" name="Jerry.MOV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04005" y="387840"/>
            <a:ext cx="3291890" cy="58092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61790" y="6197058"/>
            <a:ext cx="2287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May 14, 2014  POD #1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96732" y="5643060"/>
            <a:ext cx="23134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Bruce Rolfe MD</a:t>
            </a:r>
          </a:p>
          <a:p>
            <a:pPr algn="ctr"/>
            <a:r>
              <a:rPr lang="en-US" dirty="0" smtClean="0"/>
              <a:t>Eastside Orthopedics</a:t>
            </a:r>
          </a:p>
          <a:p>
            <a:pPr algn="ctr"/>
            <a:r>
              <a:rPr lang="en-US" dirty="0" smtClean="0"/>
              <a:t>Kirkland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52842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43470" y="163829"/>
            <a:ext cx="7772400" cy="1362456"/>
          </a:xfrm>
        </p:spPr>
        <p:txBody>
          <a:bodyPr/>
          <a:lstStyle/>
          <a:p>
            <a:r>
              <a:rPr lang="en-US" dirty="0" smtClean="0"/>
              <a:t>bone–on–bone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4901888" y="1820478"/>
            <a:ext cx="3670230" cy="3582157"/>
          </a:xfrm>
        </p:spPr>
        <p:txBody>
          <a:bodyPr>
            <a:normAutofit fontScale="92500" lnSpcReduction="10000"/>
          </a:bodyPr>
          <a:lstStyle/>
          <a:p>
            <a:pPr rtl="0" eaLnBrk="1" latinLnBrk="0" hangingPunct="1"/>
            <a:r>
              <a:rPr kumimoji="0" lang="en-US" sz="2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Non-surgical Treatment</a:t>
            </a:r>
            <a:r>
              <a:rPr kumimoji="0" lang="en-US" sz="2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rtl="0" eaLnBrk="1" latinLnBrk="0" hangingPunct="1"/>
            <a:r>
              <a:rPr kumimoji="0" lang="en-US" sz="2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Conditioning</a:t>
            </a:r>
            <a:endParaRPr lang="en-US" dirty="0" smtClean="0">
              <a:effectLst/>
            </a:endParaRPr>
          </a:p>
          <a:p>
            <a:pPr rtl="0" eaLnBrk="1" latinLnBrk="0" hangingPunct="1"/>
            <a:r>
              <a:rPr kumimoji="0" lang="en-US" sz="2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Physical Therapy</a:t>
            </a:r>
            <a:endParaRPr lang="en-US" dirty="0" smtClean="0">
              <a:effectLst/>
            </a:endParaRPr>
          </a:p>
          <a:p>
            <a:pPr rtl="0" eaLnBrk="1" latinLnBrk="0" hangingPunct="1"/>
            <a:r>
              <a:rPr kumimoji="0" lang="en-US" sz="2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Oral medication</a:t>
            </a:r>
            <a:endParaRPr lang="en-US" dirty="0" smtClean="0">
              <a:effectLst/>
            </a:endParaRPr>
          </a:p>
          <a:p>
            <a:pPr rtl="0" eaLnBrk="1" latinLnBrk="0" hangingPunct="1"/>
            <a:r>
              <a:rPr kumimoji="0" lang="en-US" sz="2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Topicals</a:t>
            </a:r>
            <a:r>
              <a:rPr kumimoji="0" lang="en-US" sz="2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rtl="0" eaLnBrk="1" latinLnBrk="0" hangingPunct="1"/>
            <a:r>
              <a:rPr kumimoji="0" lang="en-US" sz="2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Weight loss </a:t>
            </a:r>
            <a:endParaRPr lang="en-US" dirty="0" smtClean="0">
              <a:effectLst/>
            </a:endParaRPr>
          </a:p>
          <a:p>
            <a:pPr rtl="0" eaLnBrk="1" latinLnBrk="0" hangingPunct="1"/>
            <a:r>
              <a:rPr kumimoji="0" lang="en-US" sz="2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Good shoes</a:t>
            </a:r>
            <a:endParaRPr lang="en-US" dirty="0" smtClean="0">
              <a:effectLst/>
            </a:endParaRPr>
          </a:p>
          <a:p>
            <a:pPr rtl="0" eaLnBrk="1" latinLnBrk="0" hangingPunct="1"/>
            <a:r>
              <a:rPr kumimoji="0" lang="en-US" sz="2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Glucosamine sulfate</a:t>
            </a:r>
            <a:endParaRPr lang="en-US" dirty="0" smtClean="0">
              <a:effectLst/>
            </a:endParaRPr>
          </a:p>
          <a:p>
            <a:pPr rtl="0" eaLnBrk="1" latinLnBrk="0" hangingPunct="1"/>
            <a:r>
              <a:rPr kumimoji="0" lang="en-US" sz="2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Bracing</a:t>
            </a:r>
            <a:endParaRPr lang="en-US" dirty="0" smtClean="0">
              <a:effectLst/>
            </a:endParaRPr>
          </a:p>
          <a:p>
            <a:pPr rtl="0" eaLnBrk="1" latinLnBrk="0" hangingPunct="1"/>
            <a:r>
              <a:rPr kumimoji="0" lang="en-US" sz="2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Injections</a:t>
            </a:r>
            <a:endParaRPr lang="en-US" dirty="0" smtClean="0">
              <a:effectLst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Bruce Rolfe  Eastside Orthopedics  KirklandEvergreen Health</a:t>
            </a:r>
            <a:endParaRPr lang="en-US"/>
          </a:p>
        </p:txBody>
      </p:sp>
      <p:pic>
        <p:nvPicPr>
          <p:cNvPr id="7" name="Picture 6" descr="Medial g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470" y="1811230"/>
            <a:ext cx="2923346" cy="3662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86334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43470" y="163829"/>
            <a:ext cx="7772400" cy="1362456"/>
          </a:xfrm>
        </p:spPr>
        <p:txBody>
          <a:bodyPr/>
          <a:lstStyle/>
          <a:p>
            <a:r>
              <a:rPr lang="en-US" dirty="0" smtClean="0"/>
              <a:t>bone–on–bone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4901888" y="1820478"/>
            <a:ext cx="3670230" cy="3582157"/>
          </a:xfrm>
        </p:spPr>
        <p:txBody>
          <a:bodyPr>
            <a:normAutofit/>
          </a:bodyPr>
          <a:lstStyle/>
          <a:p>
            <a:pPr rtl="0" eaLnBrk="1" latinLnBrk="0" hangingPunct="1"/>
            <a:r>
              <a:rPr kumimoji="0" lang="en-US" sz="2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Surgical g</a:t>
            </a:r>
            <a:r>
              <a:rPr lang="en-US" u="sng" dirty="0" smtClean="0"/>
              <a:t>oals:</a:t>
            </a:r>
          </a:p>
          <a:p>
            <a:pPr rtl="0" eaLnBrk="1" latinLnBrk="0" hangingPunct="1"/>
            <a:endParaRPr lang="en-US" u="sng" dirty="0"/>
          </a:p>
          <a:p>
            <a:pPr rtl="0" eaLnBrk="1" latinLnBrk="0" hangingPunct="1"/>
            <a:r>
              <a:rPr lang="en-US" dirty="0"/>
              <a:t>r</a:t>
            </a:r>
            <a:r>
              <a:rPr kumimoji="0" lang="en-US" sz="2200" kern="1200" dirty="0" smtClean="0">
                <a:solidFill>
                  <a:schemeClr val="tx1"/>
                </a:solidFill>
                <a:effectLst/>
              </a:rPr>
              <a:t>estore joint space</a:t>
            </a:r>
          </a:p>
          <a:p>
            <a:pPr rtl="0" eaLnBrk="1" latinLnBrk="0" hangingPunct="1"/>
            <a:endParaRPr kumimoji="0" lang="en-US" sz="2200" kern="1200" dirty="0" smtClean="0">
              <a:solidFill>
                <a:schemeClr val="tx1"/>
              </a:solidFill>
              <a:effectLst/>
            </a:endParaRPr>
          </a:p>
          <a:p>
            <a:pPr rtl="0" eaLnBrk="1" latinLnBrk="0" hangingPunct="1"/>
            <a:r>
              <a:rPr lang="en-US" dirty="0"/>
              <a:t>p</a:t>
            </a:r>
            <a:r>
              <a:rPr lang="en-US" dirty="0" smtClean="0"/>
              <a:t>rotect the bone</a:t>
            </a:r>
            <a:endParaRPr kumimoji="0" lang="en-US" sz="2200" kern="1200" dirty="0" smtClean="0">
              <a:solidFill>
                <a:schemeClr val="tx1"/>
              </a:solidFill>
              <a:effectLst/>
            </a:endParaRPr>
          </a:p>
          <a:p>
            <a:pPr rtl="0" eaLnBrk="1" latinLnBrk="0" hangingPunct="1"/>
            <a:endParaRPr kumimoji="0" lang="en-US" sz="2200" kern="1200" dirty="0" smtClean="0">
              <a:solidFill>
                <a:schemeClr val="tx1"/>
              </a:solidFill>
              <a:effectLst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Bruce Rolfe  Eastside Orthopedics  KirklandEvergreen Health</a:t>
            </a:r>
            <a:endParaRPr lang="en-US"/>
          </a:p>
        </p:txBody>
      </p:sp>
      <p:pic>
        <p:nvPicPr>
          <p:cNvPr id="7" name="Picture 6" descr="Medial g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470" y="1811230"/>
            <a:ext cx="2923346" cy="3662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30087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43470" y="163829"/>
            <a:ext cx="7772400" cy="1362456"/>
          </a:xfrm>
        </p:spPr>
        <p:txBody>
          <a:bodyPr/>
          <a:lstStyle/>
          <a:p>
            <a:r>
              <a:rPr lang="en-US" dirty="0" smtClean="0"/>
              <a:t>bone–on–bone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4901888" y="1713534"/>
            <a:ext cx="3670230" cy="3582157"/>
          </a:xfrm>
        </p:spPr>
        <p:txBody>
          <a:bodyPr>
            <a:normAutofit/>
          </a:bodyPr>
          <a:lstStyle/>
          <a:p>
            <a:pPr rtl="0" eaLnBrk="1" latinLnBrk="0" hangingPunct="1"/>
            <a:r>
              <a:rPr kumimoji="0" lang="en-US" sz="2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Surgery</a:t>
            </a:r>
            <a:r>
              <a:rPr lang="en-US" dirty="0" smtClean="0"/>
              <a:t>:</a:t>
            </a:r>
          </a:p>
          <a:p>
            <a:pPr rtl="0" eaLnBrk="1" latinLnBrk="0" hangingPunct="1"/>
            <a:endParaRPr kumimoji="0" lang="en-US" sz="2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latinLnBrk="0" hangingPunct="1"/>
            <a:r>
              <a:rPr lang="en-US" u="sng" dirty="0" smtClean="0"/>
              <a:t>Total Knee Replacement</a:t>
            </a:r>
          </a:p>
          <a:p>
            <a:pPr rtl="0" eaLnBrk="1" latinLnBrk="0" hangingPunct="1"/>
            <a:endParaRPr kumimoji="0" lang="en-US" sz="2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latinLnBrk="0" hangingPunct="1"/>
            <a:r>
              <a:rPr lang="en-US" u="sng" dirty="0" smtClean="0"/>
              <a:t>Partial </a:t>
            </a:r>
            <a:r>
              <a:rPr lang="en-US" u="sng" dirty="0"/>
              <a:t>K</a:t>
            </a:r>
            <a:r>
              <a:rPr lang="en-US" u="sng" dirty="0" smtClean="0"/>
              <a:t>nee Replacement</a:t>
            </a:r>
            <a:endParaRPr kumimoji="0" lang="en-US" sz="2200" u="sng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Bruce Rolfe  Eastside Orthopedics  KirklandEvergreen Health</a:t>
            </a:r>
            <a:endParaRPr lang="en-US"/>
          </a:p>
        </p:txBody>
      </p:sp>
      <p:pic>
        <p:nvPicPr>
          <p:cNvPr id="7" name="Picture 6" descr="Medial g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470" y="1811230"/>
            <a:ext cx="2923346" cy="3662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77763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43470" y="163829"/>
            <a:ext cx="7772400" cy="1362456"/>
          </a:xfrm>
        </p:spPr>
        <p:txBody>
          <a:bodyPr/>
          <a:lstStyle/>
          <a:p>
            <a:r>
              <a:rPr lang="en-US" dirty="0" smtClean="0"/>
              <a:t>bone–on–bone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6019800" y="1996771"/>
            <a:ext cx="2772541" cy="3772658"/>
          </a:xfrm>
        </p:spPr>
        <p:txBody>
          <a:bodyPr>
            <a:normAutofit/>
          </a:bodyPr>
          <a:lstStyle/>
          <a:p>
            <a:pPr rtl="0" eaLnBrk="1" latinLnBrk="0" hangingPunct="1"/>
            <a:r>
              <a:rPr kumimoji="0" lang="en-US" sz="2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Surgery</a:t>
            </a:r>
            <a:r>
              <a:rPr lang="en-US" dirty="0" smtClean="0"/>
              <a:t>:</a:t>
            </a:r>
          </a:p>
          <a:p>
            <a:pPr rtl="0" eaLnBrk="1" latinLnBrk="0" hangingPunct="1"/>
            <a:endParaRPr kumimoji="0" lang="en-US" sz="2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latinLnBrk="0" hangingPunct="1"/>
            <a:r>
              <a:rPr lang="en-US" u="sng" dirty="0" smtClean="0"/>
              <a:t>Total Knee Replacement</a:t>
            </a:r>
          </a:p>
          <a:p>
            <a:pPr rtl="0" eaLnBrk="1" latinLnBrk="0" hangingPunct="1"/>
            <a:endParaRPr kumimoji="0" lang="en-US" sz="2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latinLnBrk="0" hangingPunct="1"/>
            <a:r>
              <a:rPr lang="en-US" u="sng" dirty="0" smtClean="0"/>
              <a:t>Partial </a:t>
            </a:r>
            <a:r>
              <a:rPr lang="en-US" u="sng" dirty="0"/>
              <a:t>K</a:t>
            </a:r>
            <a:r>
              <a:rPr lang="en-US" u="sng" dirty="0" smtClean="0"/>
              <a:t>nee Replacement</a:t>
            </a:r>
            <a:endParaRPr kumimoji="0" lang="en-US" sz="2200" u="sng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Bruce Rolfe  Eastside Orthopedics  KirklandEvergreen Health</a:t>
            </a:r>
            <a:endParaRPr lang="en-US"/>
          </a:p>
        </p:txBody>
      </p:sp>
      <p:pic>
        <p:nvPicPr>
          <p:cNvPr id="8" name="Picture 7" descr="AAOS partia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470" y="2067320"/>
            <a:ext cx="4782698" cy="2864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54925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71411" y="741169"/>
            <a:ext cx="8116685" cy="745227"/>
          </a:xfrm>
        </p:spPr>
        <p:txBody>
          <a:bodyPr>
            <a:normAutofit/>
          </a:bodyPr>
          <a:lstStyle/>
          <a:p>
            <a:r>
              <a:rPr lang="en-US" sz="3600" dirty="0" smtClean="0"/>
              <a:t>Partial verses Total Knee Replacement</a:t>
            </a:r>
            <a:endParaRPr lang="en-US" sz="36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991296" y="4827955"/>
            <a:ext cx="4782698" cy="1752600"/>
          </a:xfrm>
        </p:spPr>
        <p:txBody>
          <a:bodyPr>
            <a:normAutofit/>
          </a:bodyPr>
          <a:lstStyle/>
          <a:p>
            <a:pPr marL="0" marR="4572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en-US" sz="2400" kern="1200" dirty="0" smtClean="0">
                <a:solidFill>
                  <a:schemeClr val="tx1"/>
                </a:solidFill>
              </a:rPr>
              <a:t>Roughly 1 in 3 patients considering total knee replacement would be candidates for  partial knee replacement.</a:t>
            </a:r>
          </a:p>
          <a:p>
            <a:pPr algn="ctr"/>
            <a:endParaRPr lang="en-US" sz="2400" dirty="0"/>
          </a:p>
        </p:txBody>
      </p:sp>
      <p:pic>
        <p:nvPicPr>
          <p:cNvPr id="7" name="Picture 6" descr="AAOS partia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1296" y="1701868"/>
            <a:ext cx="4782698" cy="28646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6723" y="492078"/>
            <a:ext cx="7851648" cy="687962"/>
          </a:xfrm>
        </p:spPr>
        <p:txBody>
          <a:bodyPr>
            <a:normAutofit/>
          </a:bodyPr>
          <a:lstStyle/>
          <a:p>
            <a:r>
              <a:rPr lang="en-US" sz="44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 Knee Replacement choices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>
            <a:off x="400386" y="1325924"/>
            <a:ext cx="7854696" cy="63570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9" name="Picture 8" descr="MAKO AP croppe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0643" y="1298783"/>
            <a:ext cx="2023903" cy="2529879"/>
          </a:xfrm>
          <a:prstGeom prst="rect">
            <a:avLst/>
          </a:prstGeom>
        </p:spPr>
      </p:pic>
      <p:pic>
        <p:nvPicPr>
          <p:cNvPr id="11" name="Picture 10" descr="TKR AP cropped flippe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8540" y="1298784"/>
            <a:ext cx="2023904" cy="25298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81837" y="4132319"/>
            <a:ext cx="277706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Total Knee</a:t>
            </a:r>
          </a:p>
          <a:p>
            <a:r>
              <a:rPr lang="en-US" dirty="0" smtClean="0"/>
              <a:t>Much greater control</a:t>
            </a:r>
          </a:p>
          <a:p>
            <a:r>
              <a:rPr lang="en-US" dirty="0" smtClean="0"/>
              <a:t>Adjust in three planes</a:t>
            </a:r>
          </a:p>
          <a:p>
            <a:r>
              <a:rPr lang="en-US" dirty="0" smtClean="0"/>
              <a:t>Rebalance ligaments for straight knee</a:t>
            </a:r>
          </a:p>
          <a:p>
            <a:endParaRPr lang="en-US" dirty="0" smtClean="0"/>
          </a:p>
          <a:p>
            <a:r>
              <a:rPr lang="en-US" dirty="0" smtClean="0"/>
              <a:t>Much greater correction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560643" y="4132319"/>
            <a:ext cx="229029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Partial Knee</a:t>
            </a:r>
          </a:p>
          <a:p>
            <a:r>
              <a:rPr lang="en-US" dirty="0" smtClean="0"/>
              <a:t>Works within the existing ligament and bone structure</a:t>
            </a:r>
          </a:p>
          <a:p>
            <a:endParaRPr lang="en-US" dirty="0" smtClean="0"/>
          </a:p>
          <a:p>
            <a:r>
              <a:rPr lang="en-US" dirty="0" smtClean="0"/>
              <a:t>Much easier to rehab</a:t>
            </a:r>
          </a:p>
          <a:p>
            <a:endParaRPr lang="en-US" dirty="0"/>
          </a:p>
          <a:p>
            <a:r>
              <a:rPr lang="en-US" dirty="0" smtClean="0"/>
              <a:t>“Feels normal”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ＭＳ Ｐ明朝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1399</TotalTime>
  <Words>834</Words>
  <Application>Microsoft Macintosh PowerPoint</Application>
  <PresentationFormat>On-screen Show (4:3)</PresentationFormat>
  <Paragraphs>199</Paragraphs>
  <Slides>33</Slides>
  <Notes>11</Notes>
  <HiddenSlides>0</HiddenSlides>
  <MMClips>1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Flow</vt:lpstr>
      <vt:lpstr>MAKOplasty</vt:lpstr>
      <vt:lpstr>Knee replacement options</vt:lpstr>
      <vt:lpstr>What is the problem?</vt:lpstr>
      <vt:lpstr>bone–on–bone</vt:lpstr>
      <vt:lpstr>bone–on–bone</vt:lpstr>
      <vt:lpstr>bone–on–bone</vt:lpstr>
      <vt:lpstr>bone–on–bone</vt:lpstr>
      <vt:lpstr>Partial verses Total Knee Replacement</vt:lpstr>
      <vt:lpstr> Knee Replacement choices</vt:lpstr>
      <vt:lpstr>  Knee problems requiring total replacement</vt:lpstr>
      <vt:lpstr> Arthritis of the Knee  Surgical Choices</vt:lpstr>
      <vt:lpstr> Partial Knee Replacement</vt:lpstr>
      <vt:lpstr>Partial Knee Replacement </vt:lpstr>
      <vt:lpstr>Partial Knee Replacement </vt:lpstr>
      <vt:lpstr>What is a MAKO?</vt:lpstr>
      <vt:lpstr>What is MAKOplasty?</vt:lpstr>
      <vt:lpstr>What is MAKOplasty?</vt:lpstr>
      <vt:lpstr>What is MAKOplasty?</vt:lpstr>
      <vt:lpstr>the secret</vt:lpstr>
      <vt:lpstr>believe it</vt:lpstr>
      <vt:lpstr>MAKOplasty </vt:lpstr>
      <vt:lpstr>MAKOplasty  workflow</vt:lpstr>
      <vt:lpstr> Why is MAKO cool? </vt:lpstr>
      <vt:lpstr> Why is MAKO cool?</vt:lpstr>
      <vt:lpstr> Why is MAKO cool?</vt:lpstr>
      <vt:lpstr>What is MAKO robotic surgery?</vt:lpstr>
      <vt:lpstr>MAKO planning and balancing</vt:lpstr>
      <vt:lpstr>What is MAKOplasty robotic surgery?</vt:lpstr>
      <vt:lpstr> Why is MAKO cool?</vt:lpstr>
      <vt:lpstr>Who gets a MAKOplasty?</vt:lpstr>
      <vt:lpstr> Why is MAKOplasty cool? </vt:lpstr>
      <vt:lpstr> Why is MAKOplasty cool? </vt:lpstr>
      <vt:lpstr> Why is MAKOplasty cool? </vt:lpstr>
    </vt:vector>
  </TitlesOfParts>
  <Company>KneeFootAnkleCenter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MAKOplasty</dc:title>
  <dc:creator>Bruce Rolfe</dc:creator>
  <cp:lastModifiedBy>ben Wobker</cp:lastModifiedBy>
  <cp:revision>35</cp:revision>
  <cp:lastPrinted>2014-05-15T23:47:12Z</cp:lastPrinted>
  <dcterms:created xsi:type="dcterms:W3CDTF">2018-06-18T22:06:17Z</dcterms:created>
  <dcterms:modified xsi:type="dcterms:W3CDTF">2018-06-18T22:11:50Z</dcterms:modified>
</cp:coreProperties>
</file>