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4"/>
    <p:sldMasterId id="2147483989" r:id="rId5"/>
  </p:sldMasterIdLst>
  <p:notesMasterIdLst>
    <p:notesMasterId r:id="rId75"/>
  </p:notesMasterIdLst>
  <p:handoutMasterIdLst>
    <p:handoutMasterId r:id="rId76"/>
  </p:handoutMasterIdLst>
  <p:sldIdLst>
    <p:sldId id="256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311" r:id="rId23"/>
    <p:sldId id="296" r:id="rId24"/>
    <p:sldId id="370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72" r:id="rId37"/>
    <p:sldId id="324" r:id="rId38"/>
    <p:sldId id="325" r:id="rId39"/>
    <p:sldId id="326" r:id="rId40"/>
    <p:sldId id="327" r:id="rId41"/>
    <p:sldId id="328" r:id="rId42"/>
    <p:sldId id="36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9" r:id="rId53"/>
    <p:sldId id="340" r:id="rId54"/>
    <p:sldId id="341" r:id="rId55"/>
    <p:sldId id="342" r:id="rId56"/>
    <p:sldId id="343" r:id="rId57"/>
    <p:sldId id="345" r:id="rId58"/>
    <p:sldId id="344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9" autoAdjust="0"/>
    <p:restoredTop sz="95335" autoAdjust="0"/>
  </p:normalViewPr>
  <p:slideViewPr>
    <p:cSldViewPr>
      <p:cViewPr>
        <p:scale>
          <a:sx n="91" d="100"/>
          <a:sy n="91" d="100"/>
        </p:scale>
        <p:origin x="49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tags" Target="tags/tag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EEF62E-990F-5B47-99B7-4553FB7753B2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8767A0-6BC2-F947-B4AD-F8D44954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38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236C-9DF1-4C4D-914F-29EAA33BB87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6BF5-C525-7840-8E82-934A84B0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am a board certified </a:t>
            </a:r>
            <a:r>
              <a:rPr lang="en-US" baseline="0" dirty="0" err="1" smtClean="0"/>
              <a:t>orthopaedic</a:t>
            </a:r>
            <a:r>
              <a:rPr lang="en-US" baseline="0" dirty="0" smtClean="0"/>
              <a:t> surgeon</a:t>
            </a:r>
          </a:p>
          <a:p>
            <a:r>
              <a:rPr lang="en-US" baseline="0" dirty="0" smtClean="0"/>
              <a:t>100% of elective practice is spine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3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strengthening,</a:t>
            </a:r>
            <a:r>
              <a:rPr lang="en-US" baseline="0" dirty="0" smtClean="0"/>
              <a:t> </a:t>
            </a:r>
            <a:r>
              <a:rPr lang="en-US" dirty="0" smtClean="0"/>
              <a:t>stretching,</a:t>
            </a:r>
            <a:r>
              <a:rPr lang="en-US" baseline="0" dirty="0" smtClean="0"/>
              <a:t> and a general aerobic exercise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Non-op without:</a:t>
            </a:r>
          </a:p>
          <a:p>
            <a:endParaRPr lang="en-US" dirty="0" smtClean="0"/>
          </a:p>
          <a:p>
            <a:r>
              <a:rPr lang="en-US" dirty="0" smtClean="0"/>
              <a:t>Nerve</a:t>
            </a:r>
            <a:r>
              <a:rPr lang="en-US" baseline="0" dirty="0" smtClean="0"/>
              <a:t> compression</a:t>
            </a:r>
          </a:p>
          <a:p>
            <a:r>
              <a:rPr lang="en-US" baseline="0" dirty="0" smtClean="0"/>
              <a:t>Hyper-mobility</a:t>
            </a:r>
          </a:p>
          <a:p>
            <a:r>
              <a:rPr lang="en-US" baseline="0" dirty="0" smtClean="0"/>
              <a:t>Unbalanced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6BF5-C525-7840-8E82-934A84B0CB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0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Disks are located between the vertebral endplates covered by hyaline cartilage and supported by subchondral bone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Receive nutrients by diffusion from peripheral vascularization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Nucleus Pulposus: Type II collagen in a mucoid material, acts as a shock absorber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Anulus Fibrosis: Type I collagen in layers running in opposite directions, resists rotation, thickess anteriorly and thinnest posterolaterally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People lose height with aging due to loss of disk height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8B9414-950B-BF4A-8D8D-BEDB82689580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Disks are located between the vertebral endplates covered by hyaline cartilage and supported by subchondral bone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Receive nutrients by diffusion from peripheral vascularization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Nucleus Pulposus: Type II collagen in a mucoid material, acts as a shock absorber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Anulus Fibrosis: Type I collagen in layers running in opposite directions, resists rotation, thickess anteriorly and thinnest posterolaterally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People lose height with aging due to loss of disk height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8B9414-950B-BF4A-8D8D-BEDB82689580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Disks are located between the vertebral endplates covered by hyaline cartilage and supported by subchondral bone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Receive nutrients by diffusion from peripheral vascularization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Nucleus Pulposus: Type II collagen in a mucoid material, acts as a shock absorber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Anulus Fibrosis: Type I collagen in layers running in opposite directions, resists rotation, thickess anteriorly and thinnest posterolaterally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People lose height with aging due to loss of disk height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0143E-36E4-454E-8888-4F602EEAB761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Disks are located between the vertebral endplates covered by hyaline cartilage and supported by subchondral bone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Receive nutrients by diffusion from peripheral vascularization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Nucleus Pulposus: Type II collagen in a mucoid material, acts as a shock absorber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Anulus Fibrosis: Type I collagen in layers running in opposite directions, resists rotation, thickess anteriorly and thinnest posterolaterally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People lose height with aging due to loss of disk height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AFF29B-C4A7-0149-A4E8-C362846B501A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Same goes for the cervical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spine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015006-D72E-444C-B7A7-F03328C1FB1B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7C7494-05A5-0A49-984A-D9DE70BB1A6B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67 patients who never had low back pain, sciatica, or neurogenic claudication.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862DC7-0682-B14E-898A-D1D46685BD02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am a board certified </a:t>
            </a:r>
            <a:r>
              <a:rPr lang="en-US" baseline="0" dirty="0" err="1" smtClean="0"/>
              <a:t>orthopaedic</a:t>
            </a:r>
            <a:r>
              <a:rPr lang="en-US" baseline="0" dirty="0" smtClean="0"/>
              <a:t> surgeon</a:t>
            </a:r>
          </a:p>
          <a:p>
            <a:r>
              <a:rPr lang="en-US" baseline="0" dirty="0" smtClean="0"/>
              <a:t>100% of elective practice is spine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3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 the last 20 years we have seen a significant surge in the frequency of minimally invasive surgery throughout medicine.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is the trend is true for spine surgery as well.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ABBE2D-40B7-2841-B8A4-35C79C7D0A60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Confirmation of guidewire placement on X-ray.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697850-D5E0-D542-9ABA-D365FEBFE6B1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dilators and placement of tube.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DAF1FC-FD5A-EC49-BDC7-7B17589349E3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Confirm placement of tube with an X-ray.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A889FD-EACB-0747-8B10-8FF9B5E44FDD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Once tube is secure, use a bovie to remove any soft tissue over the bone and then use a burr to create a laminotomy.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79D8CF-92F6-F546-AE5E-EEB088C1DCBE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Limited muscle dissection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Better lighting, magnification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Shorter hospital stays, less time off of work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Increased time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Increased cost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Equipment may not be available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D63B88-3FC5-4C45-8AC6-1A8B3234A888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Limited muscle dissection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Better lighting, magnification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Shorter hospital stays, less time off of work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Increased time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Increased cost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Equipment may not be available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D63B88-3FC5-4C45-8AC6-1A8B3234A888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When it is all done.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2C898F-2161-0D46-BED0-757B3BBC0C7A}" type="slidenum">
              <a:rPr lang="en-US" sz="1200">
                <a:latin typeface="Calibri" charset="0"/>
              </a:rPr>
              <a:pPr eaLnBrk="1" hangingPunct="1"/>
              <a:t>39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Disks are located between the vertebral endplates covered by hyaline cartilage and supported by subchondral bone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Receive nutrients by diffusion from peripheral vascularization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Nucleus Pulposus: Type II collagen in a mucoid material, acts as a shock absorber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Anulus Fibrosis: Type I collagen in layers running in opposite directions, resists rotation, thickess anteriorly and thinnest posterolaterally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People lose height with aging due to loss of disk height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3FDB64-0D9E-E348-93FE-3B398F62C87E}" type="slidenum">
              <a:rPr lang="en-US" sz="1200">
                <a:latin typeface="Calibri" charset="0"/>
              </a:rPr>
              <a:pPr eaLnBrk="1" hangingPunct="1"/>
              <a:t>52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When it is all done.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2949-7DB8-3043-B287-2B4E9D80940F}" type="slidenum">
              <a:rPr lang="en-US" sz="1200">
                <a:latin typeface="Calibri" charset="0"/>
              </a:rPr>
              <a:pPr eaLnBrk="1" hangingPunct="1"/>
              <a:t>53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- To understand causes of back pain and other spine problems, it is imperative to understand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conditions of the spine that cause these symptoms.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This slide is of patients presenting to clinicians.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Since degenerative conditions are the main cause of spine problems, that will be the focus of my talk.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388A67-F81E-E946-B1B0-5286CBE24AEC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Once tube is secure, use a bovie to remove any soft tissue over the bone and then use a burr to create a laminotomy.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F3B44D-F99C-EC44-A750-9A86174E5D87}" type="slidenum">
              <a:rPr lang="en-US" sz="1200">
                <a:latin typeface="Calibri" charset="0"/>
              </a:rPr>
              <a:pPr eaLnBrk="1" hangingPunct="1"/>
              <a:t>54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Bilateral decompression thru a unilateral laminotomy.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Minimizes soft tissue disruption.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27BEA7-5260-B547-BADD-22E1DE555657}" type="slidenum">
              <a:rPr lang="en-US" sz="1200">
                <a:latin typeface="Calibri" charset="0"/>
              </a:rPr>
              <a:pPr eaLnBrk="1" hangingPunct="1"/>
              <a:t>55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contralateral decompression can be performed using a Kerrison and curette.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A01F1C-3B92-DA4A-AD85-8A24130F737B}" type="slidenum">
              <a:rPr lang="en-US" sz="1200">
                <a:latin typeface="Calibri" charset="0"/>
              </a:rPr>
              <a:pPr eaLnBrk="1" hangingPunct="1"/>
              <a:t>56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Shows a Kerrison decompressing the foramen.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Can also be used to excise the tip of the superior articular process if it is impinging on the exiting nerve.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27221F-4950-8A45-88D7-678BF100C45A}" type="slidenum">
              <a:rPr lang="en-US" sz="1200">
                <a:latin typeface="Calibri" charset="0"/>
              </a:rPr>
              <a:pPr eaLnBrk="1" hangingPunct="1"/>
              <a:t>57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Disks are located between the vertebral endplates covered by hyaline cartilage and supported by subchondral bone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Receive nutrients by diffusion from peripheral vascularization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Nucleus Pulposus: Type II collagen in a mucoid material, acts as a shock absorber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Anulus Fibrosis: Type I collagen in layers running in opposite directions, resists rotation, thickess anteriorly and thinnest posterolaterally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People lose height with aging due to loss of disk height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4770B8-6CE3-5F43-96C0-F310EDF4757C}" type="slidenum">
              <a:rPr lang="en-US" sz="1200">
                <a:latin typeface="Calibri" charset="0"/>
              </a:rPr>
              <a:pPr eaLnBrk="1" hangingPunct="1"/>
              <a:t>66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Limited muscle dissection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Better lighting, magnification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Shorter hospital stays, less time off of work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Increased time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Increased cost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Equipment may not be available</a:t>
            </a: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0BCEF7-08D0-B140-9C3F-2234FA4DDFC4}" type="slidenum">
              <a:rPr lang="en-US" sz="1200">
                <a:latin typeface="Calibri" charset="0"/>
              </a:rPr>
              <a:pPr eaLnBrk="1" hangingPunct="1"/>
              <a:t>67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Use CT myelogram if a MRI is contraindicated (i.e., pacemaker)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752576-6237-F046-A7EF-55F9489CDE42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live long</a:t>
            </a:r>
            <a:r>
              <a:rPr lang="en-US" baseline="0" dirty="0" smtClean="0"/>
              <a:t> enough you will get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review the cause of these conditions as well as treatment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4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018E9-2D19-E146-8F3B-11BE546B85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8094-96BE-9A4B-88E9-20DF8B2AB59A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8CE5-D82B-764C-99F1-661BBECE4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4B6C-18D2-6549-8599-02659482A16A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AD6D-8B8F-7A48-862A-A23300E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73F8-31A8-ED40-9399-98303BE5522D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8CB9-DAE2-9B41-A76B-C19E18A3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4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F8094-96BE-9A4B-88E9-20DF8B2AB59A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88CE5-D82B-764C-99F1-661BBECE4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979D0-81FD-074C-AEEC-156708F08489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D6AB-A15F-3D4B-8E8E-0CA5B36EF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D11A42-80BD-BF4E-83FD-D598624B13D2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69A986-8EBA-0F47-8B83-09BD7AE8D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E9DF-A30B-E948-ABC8-BB64AD974725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9FB4D-A707-C54C-B2EF-C17ADE501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03B9F-78F7-3940-B700-C997175F98FA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3E601-4BD0-554C-9BC6-31E70DA740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9F58D-3BF1-594D-A093-3164AEE77002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8EE66-2589-DB40-A571-A1AE73365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9F58D-3BF1-594D-A093-3164AEE77002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8EE66-2589-DB40-A571-A1AE73365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9F58D-3BF1-594D-A093-3164AEE77002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8EE66-2589-DB40-A571-A1AE73365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79D0-81FD-074C-AEEC-156708F08489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D6AB-A15F-3D4B-8E8E-0CA5B36EF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50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88E7D-044F-024B-909A-974C26F89D30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E6D68-BF16-204F-AC02-250E1C907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8406E-D006-7543-B326-6258BDB1AA2C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E4FD2-F8F3-F243-90AA-FB64CA5D00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EB17BF-4AFB-5F4C-8781-99C8DB498104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B65ED-4B8B-E943-8E89-E5F03DCAE1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158970-20CC-7A4B-AE0A-27D6A085B94E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FE20-F3D5-7143-B58E-7AA40BDCB8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F9F58D-3BF1-594D-A093-3164AEE77002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8EE66-2589-DB40-A571-A1AE73365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34B6C-18D2-6549-8599-02659482A16A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1AD6D-8B8F-7A48-862A-A23300E07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E73F8-31A8-ED40-9399-98303BE5522D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78CB9-DAE2-9B41-A76B-C19E18A313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9F58D-3BF1-594D-A093-3164AEE77002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8EE66-2589-DB40-A571-A1AE73365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1A42-80BD-BF4E-83FD-D598624B13D2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A986-8EBA-0F47-8B83-09BD7AE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E9DF-A30B-E948-ABC8-BB64AD974725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FB4D-A707-C54C-B2EF-C17ADE50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3B9F-78F7-3940-B700-C997175F98FA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E601-4BD0-554C-9BC6-31E70DA7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3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8E7D-044F-024B-909A-974C26F89D30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6D68-BF16-204F-AC02-250E1C90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406E-D006-7543-B326-6258BDB1AA2C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4FD2-F8F3-F243-90AA-FB64CA5D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17BF-4AFB-5F4C-8781-99C8DB498104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65ED-4B8B-E943-8E89-E5F03DCAE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8970-20CC-7A4B-AE0A-27D6A085B94E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FE20-F3D5-7143-B58E-7AA40BDCB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  <a:alpha val="89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49F9F58D-3BF1-594D-A093-3164AEE77002}" type="datetime1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EC08EE66-2589-DB40-A571-A1AE73365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9F9F58D-3BF1-594D-A093-3164AEE77002}" type="datetime1">
              <a:rPr lang="en-US" smtClean="0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C08EE66-2589-DB40-A571-A1AE73365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4" Type="http://schemas.openxmlformats.org/officeDocument/2006/relationships/image" Target="../media/image5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4" Type="http://schemas.openxmlformats.org/officeDocument/2006/relationships/image" Target="../media/image5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2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696200" cy="1470025"/>
          </a:xfrm>
        </p:spPr>
        <p:txBody>
          <a:bodyPr/>
          <a:lstStyle/>
          <a:p>
            <a:r>
              <a:rPr lang="en-US" sz="5000" dirty="0" smtClean="0">
                <a:solidFill>
                  <a:srgbClr val="FFFF00"/>
                </a:solidFill>
                <a:latin typeface="Calisto MT"/>
                <a:cs typeface="Calisto MT"/>
              </a:rPr>
              <a:t>Caring for Your Back:</a:t>
            </a:r>
            <a:r>
              <a:rPr lang="en-US" sz="4800" dirty="0" smtClean="0">
                <a:solidFill>
                  <a:srgbClr val="FFFF00"/>
                </a:solidFill>
                <a:latin typeface="Calisto MT"/>
                <a:cs typeface="Calisto MT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Calisto MT"/>
                <a:cs typeface="Calisto MT"/>
              </a:rPr>
            </a:br>
            <a:r>
              <a:rPr lang="en-US" sz="3600" dirty="0" smtClean="0">
                <a:solidFill>
                  <a:srgbClr val="FFFF00"/>
                </a:solidFill>
                <a:latin typeface="Calisto MT"/>
                <a:cs typeface="Calisto MT"/>
              </a:rPr>
              <a:t>Surgical and Non-Surgical Options</a:t>
            </a:r>
            <a:endParaRPr lang="en-US" sz="3600" dirty="0">
              <a:solidFill>
                <a:srgbClr val="FFFF00"/>
              </a:solidFill>
              <a:latin typeface="Calisto MT"/>
              <a:cs typeface="Calisto MT"/>
            </a:endParaRPr>
          </a:p>
        </p:txBody>
      </p:sp>
      <p:sp>
        <p:nvSpPr>
          <p:cNvPr id="47106" name="Subtitle 2"/>
          <p:cNvSpPr>
            <a:spLocks noGrp="1"/>
          </p:cNvSpPr>
          <p:nvPr>
            <p:ph type="subTitle" idx="1"/>
          </p:nvPr>
        </p:nvSpPr>
        <p:spPr>
          <a:xfrm>
            <a:off x="1257300" y="2500511"/>
            <a:ext cx="6858000" cy="2819400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400" dirty="0"/>
              <a:t>Addison Stone, </a:t>
            </a:r>
            <a:r>
              <a:rPr lang="en-US" sz="7400" dirty="0" smtClean="0"/>
              <a:t>M.D.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7400" dirty="0" smtClean="0"/>
              <a:t>Board Certified Spine Surgeon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7400" dirty="0" smtClean="0"/>
              <a:t>Specializing in Minimally Invasive Spine Surgery</a:t>
            </a:r>
          </a:p>
          <a:p>
            <a:pPr fontAlgn="auto">
              <a:spcAft>
                <a:spcPts val="0"/>
              </a:spcAft>
              <a:defRPr/>
            </a:pPr>
            <a:endParaRPr lang="en-US" sz="7400" dirty="0"/>
          </a:p>
          <a:p>
            <a:pPr fontAlgn="auto">
              <a:spcAft>
                <a:spcPts val="0"/>
              </a:spcAft>
              <a:defRPr/>
            </a:pPr>
            <a:endParaRPr lang="en-US" sz="7400" dirty="0"/>
          </a:p>
          <a:p>
            <a:pPr fontAlgn="auto">
              <a:spcAft>
                <a:spcPts val="0"/>
              </a:spcAft>
              <a:defRPr/>
            </a:pPr>
            <a:r>
              <a:rPr lang="en-US" sz="7400" dirty="0" smtClean="0"/>
              <a:t>April 20, 2017</a:t>
            </a:r>
            <a:endParaRPr lang="en-US" sz="7400" dirty="0"/>
          </a:p>
          <a:p>
            <a:endParaRPr lang="en-US" dirty="0">
              <a:latin typeface="Calibri" charset="0"/>
            </a:endParaRPr>
          </a:p>
        </p:txBody>
      </p:sp>
      <p:pic>
        <p:nvPicPr>
          <p:cNvPr id="11" name="Picture 10" descr="ProOrtho+Proliance_small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83673"/>
            <a:ext cx="1283151" cy="82192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68" y="551356"/>
            <a:ext cx="8664912" cy="1137743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Degenerative Conditions</a:t>
            </a:r>
            <a:endParaRPr lang="en-US" sz="32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84200" y="2390317"/>
            <a:ext cx="4025900" cy="2994483"/>
          </a:xfrm>
        </p:spPr>
        <p:txBody>
          <a:bodyPr/>
          <a:lstStyle/>
          <a:p>
            <a:pPr marL="514350" indent="-51435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Degenerative Discs/ Facet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rthritis</a:t>
            </a:r>
          </a:p>
          <a:p>
            <a:pPr marL="514350" indent="-51435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Disc 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erniations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Spinal Stenosis</a:t>
            </a:r>
          </a:p>
          <a:p>
            <a:pPr marL="514350" indent="-51435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Spondylolisthesis</a:t>
            </a:r>
          </a:p>
        </p:txBody>
      </p:sp>
      <p:pic>
        <p:nvPicPr>
          <p:cNvPr id="2" name="Picture 1" descr="Low-Back-P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95500"/>
            <a:ext cx="3911600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231900"/>
            <a:ext cx="8229600" cy="34163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#1</a:t>
            </a:r>
            <a:b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Degenerative Discs &amp; Facet Arthritis</a:t>
            </a:r>
            <a:endParaRPr lang="en-US" sz="70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gen_disc_types_label_illus5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" y="1562100"/>
            <a:ext cx="3285001" cy="465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68" y="482600"/>
            <a:ext cx="8664912" cy="7975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Degenerative Discs &amp; Facet Arthritis</a:t>
            </a:r>
            <a:endParaRPr lang="en-US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lumbar_facet_arthritis_cause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53" y="2019300"/>
            <a:ext cx="3848887" cy="351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4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68" y="482600"/>
            <a:ext cx="8664912" cy="7975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Degenerative Discs &amp; Facet Arthritis</a:t>
            </a:r>
            <a:endParaRPr lang="en-US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lumbar_facet_arthritis_caus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53" y="2019300"/>
            <a:ext cx="3848887" cy="351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2514600"/>
            <a:ext cx="3721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atin typeface="Calibri"/>
                <a:cs typeface="Calibri"/>
              </a:rPr>
              <a:t>Symptoms</a:t>
            </a:r>
          </a:p>
          <a:p>
            <a:endParaRPr lang="en-US" sz="30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3000" dirty="0" smtClean="0">
                <a:latin typeface="Calibri"/>
                <a:cs typeface="Calibri"/>
              </a:rPr>
              <a:t>Localized pain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smtClean="0">
                <a:latin typeface="Calibri"/>
                <a:cs typeface="Calibri"/>
              </a:rPr>
              <a:t>Neck/ shoulder pain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smtClean="0">
                <a:latin typeface="Calibri"/>
                <a:cs typeface="Calibri"/>
              </a:rPr>
              <a:t>Back/ buttock pain</a:t>
            </a:r>
            <a:endParaRPr lang="en-US"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0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Three Tiers of Treatment</a:t>
            </a:r>
            <a:endParaRPr lang="en-US" sz="35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Tier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1766888"/>
            <a:ext cx="4957762" cy="4412408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0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#1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Non-operative Treatment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81000" y="2278868"/>
            <a:ext cx="4343400" cy="320753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Rest/activity modification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Ice/heat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NSAID’s (limit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narcotics)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uscle relaxants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Short course of oral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steroids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Weight loss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2278868"/>
            <a:ext cx="3810000" cy="32075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Physical therapy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Posture/ergonomics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Massage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Acupuncture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Chiropractic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Tincture of time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#2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Injections</a:t>
            </a:r>
            <a:endParaRPr lang="en-US" sz="32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682625" y="5384800"/>
            <a:ext cx="4284583" cy="11430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Facet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injections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Medial branch blocks</a:t>
            </a:r>
            <a:endParaRPr lang="en-U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Neurotomies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2547402658_628d69db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855788"/>
            <a:ext cx="4554458" cy="341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injecti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8" y="1855788"/>
            <a:ext cx="3318692" cy="341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0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Treatment</a:t>
            </a:r>
            <a:b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Degenerative Discs &amp; Facet Arthritis</a:t>
            </a:r>
            <a:endParaRPr lang="en-US" sz="32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Tier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1766888"/>
            <a:ext cx="4949789" cy="4405312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225800" y="2311400"/>
            <a:ext cx="2641600" cy="1028700"/>
            <a:chOff x="3225800" y="2311400"/>
            <a:chExt cx="2641600" cy="10287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25800" y="2311400"/>
              <a:ext cx="2641600" cy="10287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225800" y="2311400"/>
              <a:ext cx="2641600" cy="10287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24200" y="5111750"/>
            <a:ext cx="2768600" cy="488950"/>
            <a:chOff x="3124200" y="5111750"/>
            <a:chExt cx="2768600" cy="488950"/>
          </a:xfrm>
        </p:grpSpPr>
        <p:sp>
          <p:nvSpPr>
            <p:cNvPr id="13" name="5-Point Star 12"/>
            <p:cNvSpPr/>
            <p:nvPr/>
          </p:nvSpPr>
          <p:spPr>
            <a:xfrm>
              <a:off x="5321300" y="5111750"/>
              <a:ext cx="571500" cy="4699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3124200" y="5130800"/>
              <a:ext cx="571500" cy="4699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0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20701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#2</a:t>
            </a:r>
            <a:b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Disc </a:t>
            </a:r>
            <a:r>
              <a:rPr lang="en-US" sz="7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Herniations</a:t>
            </a:r>
          </a:p>
        </p:txBody>
      </p:sp>
    </p:spTree>
    <p:extLst>
      <p:ext uri="{BB962C8B-B14F-4D97-AF65-F5344CB8AC3E}">
        <p14:creationId xmlns:p14="http://schemas.microsoft.com/office/powerpoint/2010/main" val="4091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Basic Anatomy</a:t>
            </a:r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Discs- A Jelly Filled Doughnut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054600" y="2011363"/>
            <a:ext cx="3797300" cy="4160837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Dough: Annulus fibrosis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Jelly: Nucleus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pulposus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80% water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25% of spinal column length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Tires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pine cross-s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77" y="2071688"/>
            <a:ext cx="3579323" cy="4024312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grpSp>
        <p:nvGrpSpPr>
          <p:cNvPr id="5" name="Group 12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8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My Practice</a:t>
            </a:r>
            <a:endParaRPr lang="en-US" sz="2400" dirty="0">
              <a:solidFill>
                <a:srgbClr val="FFFF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78665" y="2216802"/>
            <a:ext cx="4392750" cy="3208739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900" dirty="0" smtClean="0">
                <a:latin typeface="Calibri" charset="0"/>
                <a:ea typeface="ＭＳ Ｐゴシック" charset="0"/>
                <a:cs typeface="ＭＳ Ｐゴシック" charset="0"/>
              </a:rPr>
              <a:t>Board certified: American Board of Orthopaedic Surgeons (ABOS)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900" dirty="0" smtClean="0">
                <a:latin typeface="Calibri" charset="0"/>
                <a:ea typeface="ＭＳ Ｐゴシック" charset="0"/>
                <a:cs typeface="ＭＳ Ｐゴシック" charset="0"/>
              </a:rPr>
              <a:t>100% spine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900" dirty="0" smtClean="0">
                <a:latin typeface="Calibri" charset="0"/>
                <a:ea typeface="ＭＳ Ｐゴシック" charset="0"/>
                <a:cs typeface="ＭＳ Ｐゴシック" charset="0"/>
              </a:rPr>
              <a:t>Minimally invasive spine surgery</a:t>
            </a:r>
            <a:endParaRPr lang="en-US" sz="29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ATS Microscope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4" y="2074025"/>
            <a:ext cx="3509312" cy="350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7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Basic Anatomy</a:t>
            </a:r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Discs- A Jelly Filled Doughnut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054600" y="2011363"/>
            <a:ext cx="3797300" cy="4160837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Dough: Annulus fibrosis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Jelly: Nucleus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pulposus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80% water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25% of spinal column length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Tires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pic>
        <p:nvPicPr>
          <p:cNvPr id="9" name="Picture 8" descr="degen_disc_types_label_illus5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3285001" cy="465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8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umbar HN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88" y="2362200"/>
            <a:ext cx="3635375" cy="3635375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Disc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Herniations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717342" y="2819400"/>
            <a:ext cx="347037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Shoulder/ arm pain</a:t>
            </a:r>
          </a:p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altLang="ja-JP" dirty="0" smtClean="0"/>
              <a:t>Buttock/ leg pain (i.e.,</a:t>
            </a:r>
            <a:r>
              <a:rPr lang="en-US" altLang="ja-JP" dirty="0"/>
              <a:t> </a:t>
            </a:r>
            <a:r>
              <a:rPr lang="en-US" altLang="ja-JP" dirty="0" smtClean="0"/>
              <a:t>sciatica)</a:t>
            </a:r>
            <a:endParaRPr lang="en-US" altLang="ja-JP" dirty="0"/>
          </a:p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Numbness</a:t>
            </a:r>
          </a:p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a reflex</a:t>
            </a:r>
            <a:endParaRPr lang="en-US" dirty="0"/>
          </a:p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Muscle weakness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14" name="Oval 13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7342" y="2262683"/>
            <a:ext cx="34703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Calibri"/>
                <a:cs typeface="Calibri"/>
              </a:rPr>
              <a:t>Symptoms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4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Disc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Herniations</a:t>
            </a:r>
          </a:p>
        </p:txBody>
      </p:sp>
      <p:pic>
        <p:nvPicPr>
          <p:cNvPr id="6" name="Picture 5" descr="nr254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8" y="2286000"/>
            <a:ext cx="4591050" cy="3627437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pic>
        <p:nvPicPr>
          <p:cNvPr id="7" name="Picture 6" descr="MRI_Opening_Sagittal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3" y="1981200"/>
            <a:ext cx="3443287" cy="4197350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grpSp>
        <p:nvGrpSpPr>
          <p:cNvPr id="2" name="Group 11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  <a:effectLst>
              <a:outerShdw blurRad="40000" dist="50800" dir="288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8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Three Tiers of Treatment</a:t>
            </a:r>
            <a:endParaRPr lang="en-US" sz="35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Tier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1766888"/>
            <a:ext cx="4881562" cy="4344590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4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#1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Non-operative Treatment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278868"/>
            <a:ext cx="4343400" cy="320753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Rest/activity modification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Ice/heat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NSAID’s (limit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narcotics)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uscle relaxants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Short course of oral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steroids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Gabapentin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2278868"/>
            <a:ext cx="3810000" cy="32075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Physical therapy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Posture/ergonomics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Massage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Acupuncture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Chiropractic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Tincture of time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#2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Steroid Injections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682625" y="5449888"/>
            <a:ext cx="8229600" cy="10191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Transforaminal steroid injections</a:t>
            </a:r>
          </a:p>
        </p:txBody>
      </p:sp>
      <p:pic>
        <p:nvPicPr>
          <p:cNvPr id="4" name="Picture 3" descr="PE-ESI_Fig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2033588"/>
            <a:ext cx="3968750" cy="2968625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pic>
        <p:nvPicPr>
          <p:cNvPr id="5" name="Picture 4" descr="2547402658_628d69db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0" y="2033588"/>
            <a:ext cx="3957638" cy="2968625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0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#3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342900" y="1833563"/>
            <a:ext cx="4662488" cy="4808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Indications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Uncontrolled pain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Major or progressive muscle weakness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Radiculopathy </a:t>
            </a:r>
            <a:r>
              <a:rPr lang="en-US" dirty="0">
                <a:latin typeface="Calibri" charset="0"/>
                <a:ea typeface="ＭＳ Ｐゴシック" charset="0"/>
              </a:rPr>
              <a:t>for 4-6 weeks that has failed conservative </a:t>
            </a:r>
            <a:r>
              <a:rPr lang="en-US" dirty="0" smtClean="0">
                <a:latin typeface="Calibri" charset="0"/>
                <a:ea typeface="ＭＳ Ｐゴシック" charset="0"/>
              </a:rPr>
              <a:t>treatment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Cauda equina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Myelopathy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5" name="Picture 4" descr="surg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138363"/>
            <a:ext cx="3286125" cy="3905250"/>
          </a:xfrm>
          <a:prstGeom prst="rect">
            <a:avLst/>
          </a:prstGeom>
          <a:effectLst>
            <a:outerShdw blurRad="38100" dist="1270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7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6445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Disc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Herniations</a:t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Treatment Goal</a:t>
            </a:r>
          </a:p>
        </p:txBody>
      </p:sp>
      <p:sp>
        <p:nvSpPr>
          <p:cNvPr id="8" name="Oval 7"/>
          <p:cNvSpPr/>
          <p:nvPr/>
        </p:nvSpPr>
        <p:spPr>
          <a:xfrm>
            <a:off x="5634038" y="2397125"/>
            <a:ext cx="2055812" cy="196373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>
            <a:outerShdw blurRad="400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5634038" y="3117850"/>
            <a:ext cx="205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Calibri" charset="0"/>
              </a:rPr>
              <a:t>Decompress</a:t>
            </a:r>
          </a:p>
        </p:txBody>
      </p:sp>
      <p:sp>
        <p:nvSpPr>
          <p:cNvPr id="10" name="Oval 9"/>
          <p:cNvSpPr/>
          <p:nvPr/>
        </p:nvSpPr>
        <p:spPr>
          <a:xfrm>
            <a:off x="1363663" y="2397125"/>
            <a:ext cx="2055812" cy="1963738"/>
          </a:xfrm>
          <a:prstGeom prst="ellipse">
            <a:avLst/>
          </a:prstGeom>
          <a:solidFill>
            <a:schemeClr val="accent3"/>
          </a:solidFill>
          <a:effectLst>
            <a:outerShdw blurRad="508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1219200" y="2886075"/>
            <a:ext cx="2357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76638" y="3384550"/>
            <a:ext cx="1927225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  <a:effectLst>
            <a:outerShdw blurRad="40000" dist="20000" dir="2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7500" y="4876800"/>
            <a:ext cx="8623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Treatment is for radicular symptoms, NOT neck or back pain</a:t>
            </a:r>
          </a:p>
          <a:p>
            <a:pPr algn="ctr"/>
            <a:endParaRPr lang="en-US" sz="2200" dirty="0">
              <a:latin typeface="+mn-lt"/>
            </a:endParaRPr>
          </a:p>
          <a:p>
            <a:pPr algn="ctr"/>
            <a:r>
              <a:rPr lang="en-US" sz="2200" dirty="0" smtClean="0">
                <a:latin typeface="+mn-lt"/>
              </a:rPr>
              <a:t>“A pinched nerve causes radicular symptoms, NOT neck or back pain”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2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itle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7286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5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Diagnostic Studies</a:t>
            </a:r>
            <a:endParaRPr lang="en-US" sz="5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6" name="Content Placeholder 2"/>
          <p:cNvSpPr txBox="1">
            <a:spLocks/>
          </p:cNvSpPr>
          <p:nvPr/>
        </p:nvSpPr>
        <p:spPr bwMode="auto">
          <a:xfrm>
            <a:off x="457200" y="2362200"/>
            <a:ext cx="4713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476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Do not base operative decisions ONLY on diagnostic tests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Correlate test results with the history and physical exam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latin typeface="Calibri" charset="0"/>
            </a:endParaRPr>
          </a:p>
        </p:txBody>
      </p:sp>
      <p:pic>
        <p:nvPicPr>
          <p:cNvPr id="7" name="Picture 6" descr="warn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2405063"/>
            <a:ext cx="3251200" cy="32512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74913" y="1190625"/>
            <a:ext cx="4244975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WARNING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  <a:endParaRPr lang="en-US" sz="3200" dirty="0" smtClean="0">
              <a:effectLst>
                <a:outerShdw blurRad="38100" dist="38100" dir="2700000" algn="tl">
                  <a:srgbClr val="1F497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7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568325"/>
            <a:ext cx="8229600" cy="955675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Imaging- Lumbar Spine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Asymptomtic Patients</a:t>
            </a:r>
          </a:p>
        </p:txBody>
      </p:sp>
      <p:sp>
        <p:nvSpPr>
          <p:cNvPr id="59393" name="Content Placeholder 7"/>
          <p:cNvSpPr>
            <a:spLocks noGrp="1"/>
          </p:cNvSpPr>
          <p:nvPr>
            <p:ph idx="1"/>
          </p:nvPr>
        </p:nvSpPr>
        <p:spPr>
          <a:xfrm>
            <a:off x="228600" y="2133600"/>
            <a:ext cx="5227638" cy="3048000"/>
          </a:xfrm>
        </p:spPr>
        <p:txBody>
          <a:bodyPr/>
          <a:lstStyle/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21% of patients &gt;60 had spinal stenosis</a:t>
            </a:r>
          </a:p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36% of patients &gt;60 had a degenerative or herniated disc</a:t>
            </a:r>
          </a:p>
          <a:p>
            <a:pPr marL="457200" indent="-457200" eaLnBrk="1" hangingPunct="1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21% of patients 20-39 years old had a degenerative or herniated disc</a:t>
            </a:r>
          </a:p>
        </p:txBody>
      </p:sp>
      <p:sp>
        <p:nvSpPr>
          <p:cNvPr id="59395" name="TextBox 15"/>
          <p:cNvSpPr txBox="1">
            <a:spLocks noChangeArrowheads="1"/>
          </p:cNvSpPr>
          <p:nvPr/>
        </p:nvSpPr>
        <p:spPr bwMode="auto">
          <a:xfrm>
            <a:off x="560388" y="5486400"/>
            <a:ext cx="800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err="1">
                <a:latin typeface="Calibri" charset="0"/>
              </a:rPr>
              <a:t>Boden</a:t>
            </a:r>
            <a:r>
              <a:rPr lang="en-US" sz="1600" dirty="0">
                <a:latin typeface="Calibri" charset="0"/>
              </a:rPr>
              <a:t> et al. Abnormal magnetic-resonance scans of the lumbar spine in asymptomatic subjects. A prospective investigation. The Journal of bone and joint surgery American volume (1990) vol. 72 (3) pp. 403-8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38" y="2132012"/>
            <a:ext cx="3368675" cy="2897188"/>
          </a:xfrm>
          <a:prstGeom prst="rect">
            <a:avLst/>
          </a:prstGeo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7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My Practice</a:t>
            </a:r>
            <a:endParaRPr lang="en-US" sz="24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78665" y="2133600"/>
            <a:ext cx="4392750" cy="3434167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Adult &amp; pediatric 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Scoliosis and degenerative spine conditions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Disc replacement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Computerized spine navigation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ATS Microscope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4" y="2074025"/>
            <a:ext cx="3509312" cy="350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9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1830388"/>
            <a:ext cx="8229600" cy="2540000"/>
          </a:xfrm>
        </p:spPr>
        <p:txBody>
          <a:bodyPr/>
          <a:lstStyle/>
          <a:p>
            <a:pPr algn="ctr" eaLnBrk="1" hangingPunct="1"/>
            <a:r>
              <a:rPr lang="en-US" sz="6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</a:t>
            </a:r>
            <a:br>
              <a:rPr lang="en-US" sz="6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 (MIS</a:t>
            </a:r>
            <a:r>
              <a:rPr lang="en-US" sz="6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) for a </a:t>
            </a:r>
            <a:br>
              <a:rPr lang="en-US" sz="6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Disc Herniation</a:t>
            </a:r>
            <a:endParaRPr lang="en-US" sz="60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Techniques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8" y="2209800"/>
            <a:ext cx="8111993" cy="4495800"/>
          </a:xfrm>
          <a:extLst/>
        </p:spPr>
        <p:txBody>
          <a:bodyPr numCol="2"/>
          <a:lstStyle/>
          <a:p>
            <a:pPr marL="457200" indent="-457200">
              <a:lnSpc>
                <a:spcPct val="150000"/>
              </a:lnSpc>
              <a:spcBef>
                <a:spcPts val="1968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Less soft tissue destruction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Less blood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loss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Less pain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Fewer Infections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Shorter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hospitalization recovery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times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Improved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visualization with use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of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microscope</a:t>
            </a:r>
          </a:p>
          <a:p>
            <a:pPr marL="457200" indent="-457200">
              <a:lnSpc>
                <a:spcPct val="150000"/>
              </a:lnSpc>
              <a:spcBef>
                <a:spcPts val="1968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Steep learning curve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  <a:spcBef>
                <a:spcPts val="1968"/>
              </a:spcBef>
              <a:defRPr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1968"/>
              </a:spcBef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317" y="1686580"/>
            <a:ext cx="6473484" cy="52322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en-US" sz="2800" u="sng" dirty="0">
                <a:latin typeface="+mj-lt"/>
              </a:rPr>
              <a:t>Advantages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dirty="0" smtClean="0">
                <a:latin typeface="+mj-lt"/>
              </a:rPr>
              <a:t>          </a:t>
            </a:r>
            <a:r>
              <a:rPr lang="en-US" sz="2800" u="sng" dirty="0" smtClean="0">
                <a:latin typeface="+mj-lt"/>
              </a:rPr>
              <a:t>Disadvantages</a:t>
            </a:r>
            <a:endParaRPr lang="en-US" sz="28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Techniques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8" y="2209800"/>
            <a:ext cx="8111993" cy="4495800"/>
          </a:xfrm>
          <a:extLst/>
        </p:spPr>
        <p:txBody>
          <a:bodyPr numCol="2"/>
          <a:lstStyle/>
          <a:p>
            <a:pPr marL="457200" indent="-457200">
              <a:lnSpc>
                <a:spcPct val="150000"/>
              </a:lnSpc>
              <a:spcBef>
                <a:spcPts val="1968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Less soft tissue destruction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Less blood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loss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Less pain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Fewer Infections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Shorter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hospitalization recovery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times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Improved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visualization with use of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 microscope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150000"/>
              </a:lnSpc>
              <a:spcBef>
                <a:spcPts val="1968"/>
              </a:spcBef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Steep learning curve</a:t>
            </a:r>
            <a:endParaRPr lang="en-US" sz="24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  <a:spcBef>
                <a:spcPts val="1968"/>
              </a:spcBef>
              <a:defRPr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1968"/>
              </a:spcBef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317" y="1686580"/>
            <a:ext cx="6473484" cy="52322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en-US" sz="2800" u="sng" dirty="0">
                <a:latin typeface="+mj-lt"/>
              </a:rPr>
              <a:t>Advantages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dirty="0" smtClean="0">
                <a:latin typeface="+mj-lt"/>
              </a:rPr>
              <a:t>          </a:t>
            </a:r>
            <a:r>
              <a:rPr lang="en-US" sz="2800" u="sng" dirty="0" smtClean="0">
                <a:latin typeface="+mj-lt"/>
              </a:rPr>
              <a:t>Disadvantages</a:t>
            </a:r>
            <a:endParaRPr lang="en-US" sz="28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7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6"/>
          <p:cNvGrpSpPr>
            <a:grpSpLocks/>
          </p:cNvGrpSpPr>
          <p:nvPr/>
        </p:nvGrpSpPr>
        <p:grpSpPr bwMode="auto">
          <a:xfrm>
            <a:off x="128588" y="274638"/>
            <a:ext cx="1920875" cy="1646237"/>
            <a:chOff x="128588" y="274638"/>
            <a:chExt cx="1920875" cy="1646237"/>
          </a:xfrm>
        </p:grpSpPr>
        <p:sp>
          <p:nvSpPr>
            <p:cNvPr id="8" name="Oval 7"/>
            <p:cNvSpPr/>
            <p:nvPr/>
          </p:nvSpPr>
          <p:spPr>
            <a:xfrm>
              <a:off x="279400" y="274638"/>
              <a:ext cx="1646238" cy="1646237"/>
            </a:xfrm>
            <a:prstGeom prst="ellipse">
              <a:avLst/>
            </a:prstGeom>
            <a:gradFill flip="none" rotWithShape="1">
              <a:gsLst>
                <a:gs pos="50000">
                  <a:schemeClr val="accent3"/>
                </a:gs>
                <a:gs pos="100000">
                  <a:srgbClr val="FFFFFF"/>
                </a:gs>
              </a:gsLst>
              <a:lin ang="18600000" scaled="0"/>
              <a:tileRect/>
            </a:gradFill>
            <a:effectLst>
              <a:outerShdw blurRad="40000" dist="50800" dir="30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565" name="TextBox 9"/>
            <p:cNvSpPr txBox="1">
              <a:spLocks noChangeArrowheads="1"/>
            </p:cNvSpPr>
            <p:nvPr/>
          </p:nvSpPr>
          <p:spPr bwMode="auto">
            <a:xfrm>
              <a:off x="128588" y="647700"/>
              <a:ext cx="19208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>
                  <a:solidFill>
                    <a:schemeClr val="bg1"/>
                  </a:solidFill>
                  <a:latin typeface="Calibri" charset="0"/>
                </a:rPr>
                <a:t>Nerve </a:t>
              </a:r>
            </a:p>
            <a:p>
              <a:pPr algn="ctr" eaLnBrk="1" hangingPunct="1"/>
              <a:r>
                <a:rPr lang="en-US" sz="2200">
                  <a:solidFill>
                    <a:schemeClr val="bg1"/>
                  </a:solidFill>
                  <a:latin typeface="Calibri" charset="0"/>
                </a:rPr>
                <a:t>Compression</a:t>
              </a:r>
            </a:p>
          </p:txBody>
        </p:sp>
      </p:grpSp>
      <p:pic>
        <p:nvPicPr>
          <p:cNvPr id="2" name="Picture 1" descr="herriott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>
          <a:xfrm>
            <a:off x="2432050" y="1981200"/>
            <a:ext cx="435292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</p:spTree>
    <p:extLst>
      <p:ext uri="{BB962C8B-B14F-4D97-AF65-F5344CB8AC3E}">
        <p14:creationId xmlns:p14="http://schemas.microsoft.com/office/powerpoint/2010/main" val="13840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rLX03"/>
          <p:cNvPicPr>
            <a:picLocks noChangeAspect="1" noChangeArrowheads="1"/>
          </p:cNvPicPr>
          <p:nvPr/>
        </p:nvPicPr>
        <p:blipFill>
          <a:blip r:embed="rId3">
            <a:lum bright="-30000" contrast="24000"/>
          </a:blip>
          <a:srcRect/>
          <a:stretch>
            <a:fillRect/>
          </a:stretch>
        </p:blipFill>
        <p:spPr bwMode="auto">
          <a:xfrm>
            <a:off x="5151438" y="2057400"/>
            <a:ext cx="2797175" cy="3903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1270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79400" y="274638"/>
            <a:ext cx="1646238" cy="1646237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659" name="TextBox 9"/>
          <p:cNvSpPr txBox="1">
            <a:spLocks noChangeArrowheads="1"/>
          </p:cNvSpPr>
          <p:nvPr/>
        </p:nvSpPr>
        <p:spPr bwMode="auto">
          <a:xfrm>
            <a:off x="128588" y="647700"/>
            <a:ext cx="1920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pic>
        <p:nvPicPr>
          <p:cNvPr id="7" name="Picture 4" descr="XTD_M8-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0" y="2057400"/>
            <a:ext cx="2819400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70661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</p:spTree>
    <p:extLst>
      <p:ext uri="{BB962C8B-B14F-4D97-AF65-F5344CB8AC3E}">
        <p14:creationId xmlns:p14="http://schemas.microsoft.com/office/powerpoint/2010/main" val="14552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79400" y="274638"/>
            <a:ext cx="1646238" cy="1646237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706" name="TextBox 9"/>
          <p:cNvSpPr txBox="1">
            <a:spLocks noChangeArrowheads="1"/>
          </p:cNvSpPr>
          <p:nvPr/>
        </p:nvSpPr>
        <p:spPr bwMode="auto">
          <a:xfrm>
            <a:off x="128588" y="647700"/>
            <a:ext cx="1920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pic>
        <p:nvPicPr>
          <p:cNvPr id="3" name="Picture 2" descr="b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6"/>
          <a:stretch/>
        </p:blipFill>
        <p:spPr>
          <a:xfrm>
            <a:off x="423863" y="2540000"/>
            <a:ext cx="3838575" cy="362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10" descr="b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2540000"/>
            <a:ext cx="4083050" cy="362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709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br>
              <a:rPr lang="en-US" sz="4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</a:t>
            </a: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Invasive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3809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79400" y="274638"/>
            <a:ext cx="1646238" cy="1646237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754" name="TextBox 9"/>
          <p:cNvSpPr txBox="1">
            <a:spLocks noChangeArrowheads="1"/>
          </p:cNvSpPr>
          <p:nvPr/>
        </p:nvSpPr>
        <p:spPr bwMode="auto">
          <a:xfrm>
            <a:off x="128588" y="647700"/>
            <a:ext cx="1920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pic>
        <p:nvPicPr>
          <p:cNvPr id="8" name="Picture 7" descr="1_1_5l.jpg"/>
          <p:cNvPicPr>
            <a:picLocks noChangeAspect="1"/>
          </p:cNvPicPr>
          <p:nvPr/>
        </p:nvPicPr>
        <p:blipFill rotWithShape="1">
          <a:blip r:embed="rId3"/>
          <a:srcRect r="38619"/>
          <a:stretch/>
        </p:blipFill>
        <p:spPr>
          <a:xfrm>
            <a:off x="401638" y="2527300"/>
            <a:ext cx="3295650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SCN05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2527300"/>
            <a:ext cx="46259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74757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</p:spTree>
    <p:extLst>
      <p:ext uri="{BB962C8B-B14F-4D97-AF65-F5344CB8AC3E}">
        <p14:creationId xmlns:p14="http://schemas.microsoft.com/office/powerpoint/2010/main" val="16110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mbar microdis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2259013"/>
            <a:ext cx="4721225" cy="3771900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53013" y="2214563"/>
            <a:ext cx="4003675" cy="1503362"/>
            <a:chOff x="4972048" y="2258659"/>
            <a:chExt cx="4005057" cy="1502798"/>
          </a:xfrm>
        </p:grpSpPr>
        <p:cxnSp>
          <p:nvCxnSpPr>
            <p:cNvPr id="6" name="Straight Arrow Connector 5"/>
            <p:cNvCxnSpPr/>
            <p:nvPr/>
          </p:nvCxnSpPr>
          <p:spPr>
            <a:xfrm rot="10800000" flipV="1">
              <a:off x="4972048" y="2691883"/>
              <a:ext cx="2734619" cy="1069574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38100" dist="50800" dir="2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20582" y="2258659"/>
              <a:ext cx="2056523" cy="461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err="1" smtClean="0"/>
                <a:t>Laminotomy</a:t>
              </a:r>
              <a:endParaRPr lang="en-US" dirty="0" smtClean="0"/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4732338" y="3246438"/>
            <a:ext cx="731837" cy="727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9400" y="274638"/>
            <a:ext cx="1646238" cy="1646237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806" name="TextBox 9"/>
          <p:cNvSpPr txBox="1">
            <a:spLocks noChangeArrowheads="1"/>
          </p:cNvSpPr>
          <p:nvPr/>
        </p:nvSpPr>
        <p:spPr bwMode="auto">
          <a:xfrm>
            <a:off x="128588" y="647700"/>
            <a:ext cx="1920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</p:spTree>
    <p:extLst>
      <p:ext uri="{BB962C8B-B14F-4D97-AF65-F5344CB8AC3E}">
        <p14:creationId xmlns:p14="http://schemas.microsoft.com/office/powerpoint/2010/main" val="19494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79400" y="274638"/>
            <a:ext cx="1646238" cy="1646237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806" name="TextBox 9"/>
          <p:cNvSpPr txBox="1">
            <a:spLocks noChangeArrowheads="1"/>
          </p:cNvSpPr>
          <p:nvPr/>
        </p:nvSpPr>
        <p:spPr bwMode="auto">
          <a:xfrm>
            <a:off x="128588" y="647700"/>
            <a:ext cx="1920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  <p:pic>
        <p:nvPicPr>
          <p:cNvPr id="10" name="Picture 9" descr="laminoplasty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2709862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7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9" descr="us-quar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74638"/>
            <a:ext cx="130651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1" name="Group 5"/>
          <p:cNvGrpSpPr>
            <a:grpSpLocks/>
          </p:cNvGrpSpPr>
          <p:nvPr/>
        </p:nvGrpSpPr>
        <p:grpSpPr bwMode="auto">
          <a:xfrm>
            <a:off x="128588" y="274638"/>
            <a:ext cx="1920875" cy="1646237"/>
            <a:chOff x="128588" y="274638"/>
            <a:chExt cx="1920875" cy="1646237"/>
          </a:xfrm>
        </p:grpSpPr>
        <p:sp>
          <p:nvSpPr>
            <p:cNvPr id="7" name="Oval 6"/>
            <p:cNvSpPr/>
            <p:nvPr/>
          </p:nvSpPr>
          <p:spPr>
            <a:xfrm>
              <a:off x="279400" y="274638"/>
              <a:ext cx="1646238" cy="1646237"/>
            </a:xfrm>
            <a:prstGeom prst="ellipse">
              <a:avLst/>
            </a:prstGeom>
            <a:gradFill flip="none" rotWithShape="1">
              <a:gsLst>
                <a:gs pos="50000">
                  <a:schemeClr val="accent3"/>
                </a:gs>
                <a:gs pos="100000">
                  <a:srgbClr val="FFFFFF"/>
                </a:gs>
              </a:gsLst>
              <a:lin ang="18600000" scaled="0"/>
              <a:tileRect/>
            </a:gradFill>
            <a:effectLst>
              <a:outerShdw blurRad="40000" dist="50800" dir="30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616" name="TextBox 9"/>
            <p:cNvSpPr txBox="1">
              <a:spLocks noChangeArrowheads="1"/>
            </p:cNvSpPr>
            <p:nvPr/>
          </p:nvSpPr>
          <p:spPr bwMode="auto">
            <a:xfrm>
              <a:off x="128588" y="647700"/>
              <a:ext cx="19208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>
                  <a:solidFill>
                    <a:schemeClr val="bg1"/>
                  </a:solidFill>
                  <a:latin typeface="Calibri" charset="0"/>
                </a:rPr>
                <a:t>Nerve </a:t>
              </a:r>
            </a:p>
            <a:p>
              <a:pPr algn="ctr" eaLnBrk="1" hangingPunct="1"/>
              <a:r>
                <a:rPr lang="en-US" sz="2200">
                  <a:solidFill>
                    <a:schemeClr val="bg1"/>
                  </a:solidFill>
                  <a:latin typeface="Calibri" charset="0"/>
                </a:rPr>
                <a:t>Compression</a:t>
              </a:r>
            </a:p>
          </p:txBody>
        </p:sp>
      </p:grpSp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395" y="2717006"/>
            <a:ext cx="4354512" cy="325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 bwMode="auto">
          <a:xfrm>
            <a:off x="7773988" y="584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7675563" y="1565275"/>
            <a:ext cx="1109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18 mm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</p:spTree>
    <p:extLst>
      <p:ext uri="{BB962C8B-B14F-4D97-AF65-F5344CB8AC3E}">
        <p14:creationId xmlns:p14="http://schemas.microsoft.com/office/powerpoint/2010/main" val="5278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63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Objectives</a:t>
            </a:r>
            <a:endParaRPr lang="en-US" sz="24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166925"/>
            <a:ext cx="8064500" cy="35480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Degenerative conditions affecting the spine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Anatomy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the spine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Surgical &amp; nonsurgical 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1421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4003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#3</a:t>
            </a:r>
            <a:b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Stenosis</a:t>
            </a:r>
            <a:endParaRPr lang="en-US" sz="70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</a:p>
        </p:txBody>
      </p:sp>
      <p:sp>
        <p:nvSpPr>
          <p:cNvPr id="79875" name="Content Placeholder 1"/>
          <p:cNvSpPr>
            <a:spLocks noGrp="1"/>
          </p:cNvSpPr>
          <p:nvPr>
            <p:ph idx="1"/>
          </p:nvPr>
        </p:nvSpPr>
        <p:spPr>
          <a:xfrm>
            <a:off x="774700" y="2590801"/>
            <a:ext cx="7988300" cy="31369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963"/>
              </a:spcBef>
            </a:pPr>
            <a:r>
              <a:rPr lang="en-US" sz="3400" u="sng" dirty="0"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  <a:r>
              <a:rPr lang="en-US" sz="3400" dirty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l-GR" sz="3400" dirty="0">
                <a:latin typeface="Calibri" charset="0"/>
                <a:ea typeface="ＭＳ Ｐゴシック" charset="0"/>
                <a:cs typeface="ＭＳ Ｐゴシック" charset="0"/>
              </a:rPr>
              <a:t>στένωσις</a:t>
            </a:r>
            <a:r>
              <a:rPr lang="en-US" sz="3400" dirty="0">
                <a:latin typeface="Calibri" charset="0"/>
                <a:ea typeface="ＭＳ Ｐゴシック" charset="0"/>
                <a:cs typeface="ＭＳ Ｐゴシック" charset="0"/>
              </a:rPr>
              <a:t>)= “narrowing” from Ancient Greek</a:t>
            </a:r>
          </a:p>
          <a:p>
            <a:pPr>
              <a:lnSpc>
                <a:spcPct val="110000"/>
              </a:lnSpc>
              <a:spcBef>
                <a:spcPts val="2563"/>
              </a:spcBef>
            </a:pPr>
            <a:r>
              <a:rPr lang="en-US" sz="3400" dirty="0">
                <a:latin typeface="Calibri" charset="0"/>
                <a:ea typeface="ＭＳ Ｐゴシック" charset="0"/>
                <a:cs typeface="ＭＳ Ｐゴシック" charset="0"/>
              </a:rPr>
              <a:t>Narrowing of the spinal canal </a:t>
            </a:r>
            <a:r>
              <a:rPr lang="en-US" sz="3400" dirty="0" smtClean="0">
                <a:latin typeface="Calibri" charset="0"/>
                <a:ea typeface="ＭＳ Ｐゴシック" charset="0"/>
                <a:cs typeface="ＭＳ Ｐゴシック" charset="0"/>
              </a:rPr>
              <a:t>which can cause nerve compression.</a:t>
            </a:r>
            <a:endParaRPr lang="en-US" sz="3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2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Stenosis</a:t>
            </a:r>
            <a:r>
              <a:rPr lang="en-US" sz="28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Central vs. Foraminal</a:t>
            </a:r>
            <a:endParaRPr lang="en-US" sz="28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image_galler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3" y="2133600"/>
            <a:ext cx="3860800" cy="3810000"/>
          </a:xfrm>
          <a:prstGeom prst="rect">
            <a:avLst/>
          </a:prstGeo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lumbar_anatomy02c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3" y="2133600"/>
            <a:ext cx="3890962" cy="3810000"/>
          </a:xfrm>
          <a:prstGeom prst="rect">
            <a:avLst/>
          </a:prstGeo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grpSp>
        <p:nvGrpSpPr>
          <p:cNvPr id="2" name="Group 10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rot="16200000" flipV="1">
            <a:off x="6778625" y="4476750"/>
            <a:ext cx="944563" cy="912813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2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661818" y="4717257"/>
            <a:ext cx="639763" cy="4127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2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29400" y="2724150"/>
            <a:ext cx="990601" cy="13906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2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Neurogenic Claudication</a:t>
            </a:r>
          </a:p>
        </p:txBody>
      </p:sp>
      <p:sp>
        <p:nvSpPr>
          <p:cNvPr id="81922" name="TextBox 4"/>
          <p:cNvSpPr txBox="1">
            <a:spLocks noChangeArrowheads="1"/>
          </p:cNvSpPr>
          <p:nvPr/>
        </p:nvSpPr>
        <p:spPr bwMode="auto">
          <a:xfrm>
            <a:off x="728663" y="2255838"/>
            <a:ext cx="47418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Pain</a:t>
            </a:r>
            <a:r>
              <a:rPr lang="en-US" sz="2600" dirty="0"/>
              <a:t>, tingling, numbness, </a:t>
            </a:r>
            <a:r>
              <a:rPr lang="en-US" sz="2600" dirty="0" smtClean="0"/>
              <a:t>and </a:t>
            </a:r>
            <a:r>
              <a:rPr lang="en-US" sz="2600" dirty="0"/>
              <a:t>weakness in </a:t>
            </a:r>
            <a:r>
              <a:rPr lang="en-US" sz="2600" dirty="0" smtClean="0"/>
              <a:t>the buttocks </a:t>
            </a:r>
            <a:r>
              <a:rPr lang="en-US" sz="2600" dirty="0"/>
              <a:t>and back of the legs</a:t>
            </a:r>
          </a:p>
          <a:p>
            <a:pPr marL="45720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Heavy </a:t>
            </a:r>
            <a:r>
              <a:rPr lang="en-US" sz="2600" dirty="0"/>
              <a:t>legs</a:t>
            </a:r>
          </a:p>
          <a:p>
            <a:pPr marL="45720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Difficulty </a:t>
            </a:r>
            <a:r>
              <a:rPr lang="en-US" sz="2600" dirty="0"/>
              <a:t>walking distances</a:t>
            </a:r>
          </a:p>
          <a:p>
            <a:pPr marL="45720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Bending </a:t>
            </a:r>
            <a:r>
              <a:rPr lang="en-US" sz="2600" dirty="0"/>
              <a:t>forward makes </a:t>
            </a:r>
            <a:r>
              <a:rPr lang="en-US" sz="2600" dirty="0" smtClean="0"/>
              <a:t>it better</a:t>
            </a:r>
            <a:endParaRPr lang="en-US" sz="2600" dirty="0"/>
          </a:p>
        </p:txBody>
      </p:sp>
      <p:grpSp>
        <p:nvGrpSpPr>
          <p:cNvPr id="2" name="Group 3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pic>
        <p:nvPicPr>
          <p:cNvPr id="9" name="Picture 8" descr="spinal-stenosi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525" y="2243138"/>
            <a:ext cx="2733675" cy="3752850"/>
          </a:xfrm>
          <a:prstGeom prst="rect">
            <a:avLst/>
          </a:prstGeo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pic>
        <p:nvPicPr>
          <p:cNvPr id="8" name="Picture 7" descr="VirtualFilm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904854"/>
            <a:ext cx="2970213" cy="41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82948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Neurogenic Claudication</a:t>
            </a:r>
          </a:p>
        </p:txBody>
      </p:sp>
      <p:pic>
        <p:nvPicPr>
          <p:cNvPr id="9" name="Picture 8" descr="VirtualFilm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42741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pic>
        <p:nvPicPr>
          <p:cNvPr id="10" name="Picture 9" descr="VirtualFilm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05000"/>
            <a:ext cx="342741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fessler_lddd49_fig5-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3414713" cy="4111625"/>
          </a:xfrm>
          <a:prstGeom prst="rect">
            <a:avLst/>
          </a:prstGeo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8397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Neurogenic Claudication</a:t>
            </a:r>
          </a:p>
        </p:txBody>
      </p:sp>
    </p:spTree>
    <p:extLst>
      <p:ext uri="{BB962C8B-B14F-4D97-AF65-F5344CB8AC3E}">
        <p14:creationId xmlns:p14="http://schemas.microsoft.com/office/powerpoint/2010/main" val="11380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Foraminal Stenosis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  <a:effectLst>
              <a:outerShdw blurRad="40000" dist="50800" dir="36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grpSp>
        <p:nvGrpSpPr>
          <p:cNvPr id="84995" name="Group 13"/>
          <p:cNvGrpSpPr>
            <a:grpSpLocks/>
          </p:cNvGrpSpPr>
          <p:nvPr/>
        </p:nvGrpSpPr>
        <p:grpSpPr bwMode="auto">
          <a:xfrm>
            <a:off x="4724400" y="1992313"/>
            <a:ext cx="3962400" cy="4172546"/>
            <a:chOff x="587890" y="1992264"/>
            <a:chExt cx="3962400" cy="4173241"/>
          </a:xfrm>
        </p:grpSpPr>
        <p:pic>
          <p:nvPicPr>
            <p:cNvPr id="9" name="Picture 3" descr="Flexion_Cib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28" y="1992264"/>
              <a:ext cx="3576637" cy="326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5000" name="Text Box 6"/>
            <p:cNvSpPr txBox="1">
              <a:spLocks noChangeArrowheads="1"/>
            </p:cNvSpPr>
            <p:nvPr/>
          </p:nvSpPr>
          <p:spPr bwMode="auto">
            <a:xfrm>
              <a:off x="587890" y="5334508"/>
              <a:ext cx="3962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Equivalent to sitting or bending forward</a:t>
              </a:r>
            </a:p>
          </p:txBody>
        </p:sp>
      </p:grpSp>
      <p:grpSp>
        <p:nvGrpSpPr>
          <p:cNvPr id="84996" name="Group 14"/>
          <p:cNvGrpSpPr>
            <a:grpSpLocks/>
          </p:cNvGrpSpPr>
          <p:nvPr/>
        </p:nvGrpSpPr>
        <p:grpSpPr bwMode="auto">
          <a:xfrm>
            <a:off x="666750" y="1992313"/>
            <a:ext cx="3657600" cy="4172546"/>
            <a:chOff x="4756965" y="1992264"/>
            <a:chExt cx="3657600" cy="4173241"/>
          </a:xfrm>
        </p:grpSpPr>
        <p:pic>
          <p:nvPicPr>
            <p:cNvPr id="11" name="Picture 4" descr="Hyperlordosis_Cib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6965" y="1992264"/>
              <a:ext cx="3657600" cy="330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4998" name="Text Box 7"/>
            <p:cNvSpPr txBox="1">
              <a:spLocks noChangeArrowheads="1"/>
            </p:cNvSpPr>
            <p:nvPr/>
          </p:nvSpPr>
          <p:spPr bwMode="auto">
            <a:xfrm>
              <a:off x="4952785" y="5334508"/>
              <a:ext cx="3352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Equivalent to standing or walking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125890" y="15794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0" y="5006975"/>
            <a:ext cx="2841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ja-JP" altLang="en-US" sz="2000" dirty="0"/>
              <a:t>“</a:t>
            </a:r>
            <a:r>
              <a:rPr lang="en-US" altLang="ja-JP" sz="2000" dirty="0"/>
              <a:t>Shopping </a:t>
            </a:r>
            <a:r>
              <a:rPr lang="en-US" altLang="ja-JP" sz="2000" dirty="0" smtClean="0"/>
              <a:t>cart </a:t>
            </a:r>
            <a:r>
              <a:rPr lang="en-US" altLang="ja-JP" sz="2000" dirty="0"/>
              <a:t>sign</a:t>
            </a:r>
            <a:r>
              <a:rPr lang="ja-JP" altLang="en-US" sz="2000" dirty="0"/>
              <a:t>”</a:t>
            </a:r>
            <a:r>
              <a:rPr lang="en-US" altLang="ja-JP" sz="2000" dirty="0"/>
              <a:t> Patients lean forward to decrease pain</a:t>
            </a:r>
            <a:endParaRPr lang="en-US" sz="2000" dirty="0"/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6324600" y="5006975"/>
            <a:ext cx="243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dirty="0"/>
              <a:t>Sitting relieves symptoms</a:t>
            </a:r>
          </a:p>
        </p:txBody>
      </p:sp>
      <p:pic>
        <p:nvPicPr>
          <p:cNvPr id="18" name="Picture 6" descr="Old lady_sitting_pain f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313" y="1947863"/>
            <a:ext cx="1646237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19" name="Picture 7" descr="Old lady_stadning with shopping c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888" y="1947863"/>
            <a:ext cx="2651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20" name="Picture 8" descr="Old lady_standing_pain in back, down l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947863"/>
            <a:ext cx="107473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86024" name="Text Box 3"/>
          <p:cNvSpPr txBox="1">
            <a:spLocks noChangeArrowheads="1"/>
          </p:cNvSpPr>
          <p:nvPr/>
        </p:nvSpPr>
        <p:spPr bwMode="auto">
          <a:xfrm>
            <a:off x="304800" y="5006975"/>
            <a:ext cx="26733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dirty="0"/>
              <a:t>Standing/ walking provoke symptoms</a:t>
            </a:r>
          </a:p>
          <a:p>
            <a:pPr marL="800100" lvl="1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Leg </a:t>
            </a:r>
            <a:r>
              <a:rPr lang="en-US" sz="2000" dirty="0"/>
              <a:t>pain</a:t>
            </a:r>
          </a:p>
          <a:p>
            <a:pPr marL="800100" lvl="1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Leg </a:t>
            </a:r>
            <a:r>
              <a:rPr lang="en-US" sz="2000" dirty="0"/>
              <a:t>weakness</a:t>
            </a:r>
          </a:p>
        </p:txBody>
      </p:sp>
    </p:spTree>
    <p:extLst>
      <p:ext uri="{BB962C8B-B14F-4D97-AF65-F5344CB8AC3E}">
        <p14:creationId xmlns:p14="http://schemas.microsoft.com/office/powerpoint/2010/main" val="23476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Three Tiers of Treatment</a:t>
            </a:r>
            <a:endParaRPr lang="en-US" sz="35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Tier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11" y="1524000"/>
            <a:ext cx="4949789" cy="4405312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6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#1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Non-operative Treatment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278868"/>
            <a:ext cx="4343400" cy="366473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Rest/activity modification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Ice/heat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NSAID’s (limit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narcotics)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uscle relaxants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Short course of oral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steroids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Gabapentin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2278868"/>
            <a:ext cx="3810000" cy="32075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Physical therapy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Posture/ergonomics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Massage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Acupuncture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Chiropractic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Tincture of time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Conditions</a:t>
            </a:r>
            <a:endParaRPr lang="en-US" sz="24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38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223569"/>
              </p:ext>
            </p:extLst>
          </p:nvPr>
        </p:nvGraphicFramePr>
        <p:xfrm>
          <a:off x="1565275" y="2912295"/>
          <a:ext cx="590073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Worksheet" r:id="rId4" imgW="5900440" imgH="3742635" progId="Excel.Sheet.8">
                  <p:embed/>
                </p:oleObj>
              </mc:Choice>
              <mc:Fallback>
                <p:oleObj name="Worksheet" r:id="rId4" imgW="5900440" imgH="37426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912295"/>
                        <a:ext cx="590073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5640388" y="3078983"/>
            <a:ext cx="1416050" cy="1163637"/>
          </a:xfrm>
          <a:prstGeom prst="line">
            <a:avLst/>
          </a:prstGeom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40000" dist="32639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3925" y="2963095"/>
            <a:ext cx="1271588" cy="1062038"/>
          </a:xfrm>
          <a:prstGeom prst="line">
            <a:avLst/>
          </a:prstGeom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40000" dist="32639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00550" y="2963095"/>
            <a:ext cx="106363" cy="561975"/>
          </a:xfrm>
          <a:prstGeom prst="line">
            <a:avLst/>
          </a:prstGeom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40000" dist="32639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230188" y="2501133"/>
            <a:ext cx="21129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Degenerative </a:t>
            </a:r>
            <a:r>
              <a:rPr lang="en-US" dirty="0" smtClean="0"/>
              <a:t>Conditions</a:t>
            </a:r>
          </a:p>
          <a:p>
            <a:pPr algn="ctr" eaLnBrk="1" hangingPunct="1"/>
            <a:r>
              <a:rPr lang="en-US" sz="2200" dirty="0" smtClean="0"/>
              <a:t>27%</a:t>
            </a:r>
          </a:p>
          <a:p>
            <a:pPr algn="ctr" eaLnBrk="1" hangingPunct="1"/>
            <a:r>
              <a:rPr lang="en-US" sz="1600" dirty="0" smtClean="0"/>
              <a:t>(“Aging”)</a:t>
            </a:r>
          </a:p>
          <a:p>
            <a:pPr algn="ctr" eaLnBrk="1" hangingPunct="1"/>
            <a:endParaRPr lang="en-US" sz="2200" dirty="0"/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3046413" y="1461320"/>
            <a:ext cx="1885950" cy="12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Other</a:t>
            </a:r>
          </a:p>
          <a:p>
            <a:pPr algn="ctr" eaLnBrk="1" hangingPunct="1"/>
            <a:r>
              <a:rPr lang="en-US" sz="2200" dirty="0"/>
              <a:t>3%</a:t>
            </a:r>
          </a:p>
          <a:p>
            <a:pPr algn="ctr" eaLnBrk="1" hangingPunct="1"/>
            <a:r>
              <a:rPr lang="en-US" sz="1600" dirty="0" smtClean="0"/>
              <a:t>(i.e., trauma, tumors, infections)</a:t>
            </a:r>
            <a:endParaRPr lang="en-US" sz="1600" dirty="0"/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6535738" y="2437633"/>
            <a:ext cx="1885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Idiopathic</a:t>
            </a:r>
          </a:p>
          <a:p>
            <a:pPr algn="ctr" eaLnBrk="1" hangingPunct="1"/>
            <a:r>
              <a:rPr lang="en-US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42775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#2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Steroid Injections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2625" y="5449888"/>
            <a:ext cx="8229600" cy="10191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Steroid injections</a:t>
            </a:r>
          </a:p>
        </p:txBody>
      </p:sp>
      <p:pic>
        <p:nvPicPr>
          <p:cNvPr id="4" name="Picture 3" descr="PE-ESI_Fig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2033588"/>
            <a:ext cx="3968750" cy="2968625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pic>
        <p:nvPicPr>
          <p:cNvPr id="5" name="Picture 4" descr="2547402658_628d69db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0" y="2033588"/>
            <a:ext cx="3957638" cy="2968625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6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#3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1833563"/>
            <a:ext cx="4662488" cy="4808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Indications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Uncontrolled pain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Major or progressive muscle weakness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Radiculopathy </a:t>
            </a:r>
            <a:r>
              <a:rPr lang="en-US" dirty="0">
                <a:latin typeface="Calibri" charset="0"/>
                <a:ea typeface="ＭＳ Ｐゴシック" charset="0"/>
              </a:rPr>
              <a:t>for 4-6 weeks that has failed conservative </a:t>
            </a:r>
            <a:r>
              <a:rPr lang="en-US" dirty="0" smtClean="0">
                <a:latin typeface="Calibri" charset="0"/>
                <a:ea typeface="ＭＳ Ｐゴシック" charset="0"/>
              </a:rPr>
              <a:t>treatment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Cauda equina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Myelopathy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7" name="Picture 6" descr="surg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057400"/>
            <a:ext cx="3286125" cy="3905250"/>
          </a:xfrm>
          <a:prstGeom prst="rect">
            <a:avLst/>
          </a:prstGeom>
          <a:effectLst>
            <a:outerShdw blurRad="38100" dist="1270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1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Stenosis</a:t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Treatment</a:t>
            </a:r>
          </a:p>
        </p:txBody>
      </p:sp>
      <p:sp>
        <p:nvSpPr>
          <p:cNvPr id="8" name="Oval 7"/>
          <p:cNvSpPr/>
          <p:nvPr/>
        </p:nvSpPr>
        <p:spPr>
          <a:xfrm>
            <a:off x="5634038" y="2879725"/>
            <a:ext cx="2055812" cy="196373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400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5"/>
              </a:solidFill>
            </a:endParaRPr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5634038" y="3600450"/>
            <a:ext cx="205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Decompress</a:t>
            </a:r>
          </a:p>
        </p:txBody>
      </p:sp>
      <p:sp>
        <p:nvSpPr>
          <p:cNvPr id="10" name="Oval 9"/>
          <p:cNvSpPr/>
          <p:nvPr/>
        </p:nvSpPr>
        <p:spPr>
          <a:xfrm>
            <a:off x="1363663" y="2879725"/>
            <a:ext cx="2055812" cy="1963738"/>
          </a:xfrm>
          <a:prstGeom prst="ellipse">
            <a:avLst/>
          </a:prstGeom>
          <a:solidFill>
            <a:schemeClr val="accent3"/>
          </a:solidFill>
          <a:effectLst>
            <a:outerShdw blurRad="400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89" name="TextBox 9"/>
          <p:cNvSpPr txBox="1">
            <a:spLocks noChangeArrowheads="1"/>
          </p:cNvSpPr>
          <p:nvPr/>
        </p:nvSpPr>
        <p:spPr bwMode="auto">
          <a:xfrm>
            <a:off x="1208088" y="3357563"/>
            <a:ext cx="2357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76638" y="3867150"/>
            <a:ext cx="1927225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/>
          </a:ln>
          <a:effectLst>
            <a:outerShdw blurRad="40000" dist="20000" dir="2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9" descr="us-quar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74638"/>
            <a:ext cx="130651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Operative Treatment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  <p:grpSp>
        <p:nvGrpSpPr>
          <p:cNvPr id="97283" name="Group 5"/>
          <p:cNvGrpSpPr>
            <a:grpSpLocks/>
          </p:cNvGrpSpPr>
          <p:nvPr/>
        </p:nvGrpSpPr>
        <p:grpSpPr bwMode="auto">
          <a:xfrm>
            <a:off x="128588" y="274638"/>
            <a:ext cx="1920875" cy="1646237"/>
            <a:chOff x="128588" y="274638"/>
            <a:chExt cx="1920875" cy="1646237"/>
          </a:xfrm>
        </p:grpSpPr>
        <p:sp>
          <p:nvSpPr>
            <p:cNvPr id="7" name="Oval 6"/>
            <p:cNvSpPr/>
            <p:nvPr/>
          </p:nvSpPr>
          <p:spPr>
            <a:xfrm>
              <a:off x="279400" y="274638"/>
              <a:ext cx="1646238" cy="1646237"/>
            </a:xfrm>
            <a:prstGeom prst="ellipse">
              <a:avLst/>
            </a:prstGeom>
            <a:gradFill flip="none" rotWithShape="1">
              <a:gsLst>
                <a:gs pos="50000">
                  <a:schemeClr val="accent3"/>
                </a:gs>
                <a:gs pos="100000">
                  <a:srgbClr val="FFFFFF"/>
                </a:gs>
              </a:gsLst>
              <a:lin ang="18600000" scaled="0"/>
              <a:tileRect/>
            </a:gradFill>
            <a:effectLst>
              <a:outerShdw blurRad="40000" dist="50800" dir="30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288" name="TextBox 9"/>
            <p:cNvSpPr txBox="1">
              <a:spLocks noChangeArrowheads="1"/>
            </p:cNvSpPr>
            <p:nvPr/>
          </p:nvSpPr>
          <p:spPr bwMode="auto">
            <a:xfrm>
              <a:off x="128588" y="647700"/>
              <a:ext cx="19208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>
                  <a:solidFill>
                    <a:schemeClr val="bg1"/>
                  </a:solidFill>
                  <a:latin typeface="Calibri" charset="0"/>
                </a:rPr>
                <a:t>Nerve </a:t>
              </a:r>
            </a:p>
            <a:p>
              <a:pPr algn="ctr" eaLnBrk="1" hangingPunct="1"/>
              <a:r>
                <a:rPr lang="en-US" sz="2200">
                  <a:solidFill>
                    <a:schemeClr val="bg1"/>
                  </a:solidFill>
                  <a:latin typeface="Calibri" charset="0"/>
                </a:rPr>
                <a:t>Compression</a:t>
              </a:r>
            </a:p>
          </p:txBody>
        </p:sp>
      </p:grpSp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395" y="2717006"/>
            <a:ext cx="4354512" cy="325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 bwMode="auto">
          <a:xfrm>
            <a:off x="7773988" y="584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7675563" y="1565275"/>
            <a:ext cx="1109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18 mm</a:t>
            </a:r>
          </a:p>
        </p:txBody>
      </p:sp>
    </p:spTree>
    <p:extLst>
      <p:ext uri="{BB962C8B-B14F-4D97-AF65-F5344CB8AC3E}">
        <p14:creationId xmlns:p14="http://schemas.microsoft.com/office/powerpoint/2010/main" val="16706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63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79400" y="274638"/>
            <a:ext cx="1646238" cy="1646237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34" name="TextBox 9"/>
          <p:cNvSpPr txBox="1">
            <a:spLocks noChangeArrowheads="1"/>
          </p:cNvSpPr>
          <p:nvPr/>
        </p:nvSpPr>
        <p:spPr bwMode="auto">
          <a:xfrm>
            <a:off x="128588" y="647700"/>
            <a:ext cx="1920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Nerve </a:t>
            </a:r>
          </a:p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Calibri" charset="0"/>
              </a:rPr>
              <a:t>Compression</a:t>
            </a:r>
          </a:p>
        </p:txBody>
      </p:sp>
      <p:pic>
        <p:nvPicPr>
          <p:cNvPr id="8" name="Picture 7" descr="1_1_5l.jpg"/>
          <p:cNvPicPr>
            <a:picLocks noChangeAspect="1"/>
          </p:cNvPicPr>
          <p:nvPr/>
        </p:nvPicPr>
        <p:blipFill rotWithShape="1">
          <a:blip r:embed="rId3"/>
          <a:srcRect r="38619"/>
          <a:stretch/>
        </p:blipFill>
        <p:spPr>
          <a:xfrm>
            <a:off x="401638" y="2527300"/>
            <a:ext cx="3295650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SCN05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2527300"/>
            <a:ext cx="46259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95237" name="Title 1"/>
          <p:cNvSpPr>
            <a:spLocks noGrp="1"/>
          </p:cNvSpPr>
          <p:nvPr>
            <p:ph type="title"/>
          </p:nvPr>
        </p:nvSpPr>
        <p:spPr>
          <a:xfrm>
            <a:off x="749300" y="31908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Operative Treatment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Decompression</a:t>
            </a:r>
          </a:p>
        </p:txBody>
      </p:sp>
    </p:spTree>
    <p:extLst>
      <p:ext uri="{BB962C8B-B14F-4D97-AF65-F5344CB8AC3E}">
        <p14:creationId xmlns:p14="http://schemas.microsoft.com/office/powerpoint/2010/main" val="1244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minoplasty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2709862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ilateral midline laminotomy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981200"/>
            <a:ext cx="3013075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90600" y="6525085"/>
            <a:ext cx="70977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McCulloch J, Young P. Essentials of Spinal Microsurgery. Philadelphia: Lippincott-Raven, 1998.</a:t>
            </a:r>
          </a:p>
        </p:txBody>
      </p:sp>
      <p:sp>
        <p:nvSpPr>
          <p:cNvPr id="9933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Stenosis</a:t>
            </a: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Treatment- Central Zone</a:t>
            </a:r>
          </a:p>
        </p:txBody>
      </p:sp>
      <p:sp>
        <p:nvSpPr>
          <p:cNvPr id="11" name="Oval 10"/>
          <p:cNvSpPr/>
          <p:nvPr/>
        </p:nvSpPr>
        <p:spPr>
          <a:xfrm>
            <a:off x="155575" y="222250"/>
            <a:ext cx="1646238" cy="1646238"/>
          </a:xfrm>
          <a:prstGeom prst="ellipse">
            <a:avLst/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34" name="TextBox 9"/>
          <p:cNvSpPr txBox="1">
            <a:spLocks noChangeArrowheads="1"/>
          </p:cNvSpPr>
          <p:nvPr/>
        </p:nvSpPr>
        <p:spPr bwMode="auto">
          <a:xfrm>
            <a:off x="4763" y="786943"/>
            <a:ext cx="192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Central</a:t>
            </a:r>
            <a:endParaRPr lang="en-US" sz="2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15188" y="204788"/>
            <a:ext cx="1646237" cy="1646237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36" name="TextBox 9"/>
          <p:cNvSpPr txBox="1">
            <a:spLocks noChangeArrowheads="1"/>
          </p:cNvSpPr>
          <p:nvPr/>
        </p:nvSpPr>
        <p:spPr bwMode="auto">
          <a:xfrm>
            <a:off x="7064375" y="800100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Calibri" charset="0"/>
              </a:rPr>
              <a:t>Decompress</a:t>
            </a:r>
          </a:p>
        </p:txBody>
      </p:sp>
    </p:spTree>
    <p:extLst>
      <p:ext uri="{BB962C8B-B14F-4D97-AF65-F5344CB8AC3E}">
        <p14:creationId xmlns:p14="http://schemas.microsoft.com/office/powerpoint/2010/main" val="2903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minoplasty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209800"/>
            <a:ext cx="7446963" cy="34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31888" y="5791200"/>
            <a:ext cx="70977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McCulloch J, Young P. Essentials of Spinal Microsurgery. Philadelphia: Lippincott-Raven, 1998.</a:t>
            </a:r>
          </a:p>
        </p:txBody>
      </p:sp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Stenosis</a:t>
            </a: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Treatment- Central Zone</a:t>
            </a:r>
          </a:p>
        </p:txBody>
      </p:sp>
      <p:sp>
        <p:nvSpPr>
          <p:cNvPr id="12" name="Oval 11"/>
          <p:cNvSpPr/>
          <p:nvPr/>
        </p:nvSpPr>
        <p:spPr>
          <a:xfrm>
            <a:off x="7215188" y="204788"/>
            <a:ext cx="1646237" cy="1646237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83" name="TextBox 9"/>
          <p:cNvSpPr txBox="1">
            <a:spLocks noChangeArrowheads="1"/>
          </p:cNvSpPr>
          <p:nvPr/>
        </p:nvSpPr>
        <p:spPr bwMode="auto">
          <a:xfrm>
            <a:off x="7064375" y="800100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Calibri" charset="0"/>
              </a:rPr>
              <a:t>Decompress</a:t>
            </a:r>
          </a:p>
        </p:txBody>
      </p:sp>
      <p:sp>
        <p:nvSpPr>
          <p:cNvPr id="9" name="Oval 8"/>
          <p:cNvSpPr/>
          <p:nvPr/>
        </p:nvSpPr>
        <p:spPr>
          <a:xfrm>
            <a:off x="155575" y="222250"/>
            <a:ext cx="1646238" cy="1646238"/>
          </a:xfrm>
          <a:prstGeom prst="ellipse">
            <a:avLst/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763" y="786943"/>
            <a:ext cx="192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Central</a:t>
            </a:r>
            <a:endParaRPr lang="en-US" sz="22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aminal stenosis diagr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2209800"/>
            <a:ext cx="3408363" cy="368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nerve impingemen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5" y="2209800"/>
            <a:ext cx="3997325" cy="368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27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Spinal Stenosis</a:t>
            </a: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Treatment- </a:t>
            </a:r>
            <a:r>
              <a:rPr lang="en-US" sz="28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Foraminal Zone</a:t>
            </a:r>
            <a:endParaRPr lang="en-US" sz="28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0813" y="220663"/>
            <a:ext cx="1646237" cy="1646237"/>
          </a:xfrm>
          <a:prstGeom prst="ellipse">
            <a:avLst/>
          </a:prstGeom>
          <a:solidFill>
            <a:srgbClr val="CE4A4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29" name="TextBox 14"/>
          <p:cNvSpPr txBox="1">
            <a:spLocks noChangeArrowheads="1"/>
          </p:cNvSpPr>
          <p:nvPr/>
        </p:nvSpPr>
        <p:spPr bwMode="auto">
          <a:xfrm>
            <a:off x="0" y="793750"/>
            <a:ext cx="192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Foraminal</a:t>
            </a:r>
            <a:endParaRPr lang="en-US" sz="2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15188" y="204788"/>
            <a:ext cx="1646237" cy="1646237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31" name="TextBox 9"/>
          <p:cNvSpPr txBox="1">
            <a:spLocks noChangeArrowheads="1"/>
          </p:cNvSpPr>
          <p:nvPr/>
        </p:nvSpPr>
        <p:spPr bwMode="auto">
          <a:xfrm>
            <a:off x="7064375" y="800100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Calibri" charset="0"/>
              </a:rPr>
              <a:t>Decompress</a:t>
            </a:r>
          </a:p>
        </p:txBody>
      </p:sp>
    </p:spTree>
    <p:extLst>
      <p:ext uri="{BB962C8B-B14F-4D97-AF65-F5344CB8AC3E}">
        <p14:creationId xmlns:p14="http://schemas.microsoft.com/office/powerpoint/2010/main" val="25959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457200" y="1790700"/>
            <a:ext cx="8229600" cy="24511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#4</a:t>
            </a:r>
            <a:b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7000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Spondylolisthesis</a:t>
            </a:r>
            <a:endParaRPr lang="en-US" sz="70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41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#4 </a:t>
            </a:r>
            <a:r>
              <a:rPr lang="en-US" sz="4400" dirty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Spondylolisthesis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70640" y="156108"/>
            <a:ext cx="1645920" cy="1645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60844" y="528673"/>
            <a:ext cx="1645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Hyper-mobility</a:t>
            </a:r>
            <a:endParaRPr lang="en-US" sz="2400" dirty="0">
              <a:solidFill>
                <a:schemeClr val="bg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7069198" y="15610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pic>
        <p:nvPicPr>
          <p:cNvPr id="15" name="Picture 14" descr="Spondylolisthesi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1" y="1981200"/>
            <a:ext cx="2859518" cy="3979862"/>
          </a:xfrm>
          <a:prstGeom prst="rect">
            <a:avLst/>
          </a:prstGeo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110597" name="TextBox 15"/>
          <p:cNvSpPr txBox="1">
            <a:spLocks noChangeArrowheads="1"/>
          </p:cNvSpPr>
          <p:nvPr/>
        </p:nvSpPr>
        <p:spPr bwMode="auto">
          <a:xfrm>
            <a:off x="769938" y="2767012"/>
            <a:ext cx="3954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/>
              <a:t>Spondylo</a:t>
            </a:r>
            <a:r>
              <a:rPr lang="en-US" sz="2800" dirty="0"/>
              <a:t> = spine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err="1"/>
              <a:t>Listhesis</a:t>
            </a:r>
            <a:r>
              <a:rPr lang="en-US" sz="2800" dirty="0"/>
              <a:t>= slippage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ja-JP" altLang="en-US" sz="2800" dirty="0"/>
              <a:t>“</a:t>
            </a:r>
            <a:r>
              <a:rPr lang="en-US" altLang="ja-JP" sz="2800" dirty="0"/>
              <a:t>The slippage of one vertebra on another</a:t>
            </a:r>
            <a:r>
              <a:rPr lang="ja-JP" altLang="en-US" sz="2800" dirty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5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32968" y="482600"/>
            <a:ext cx="8664912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Degenerative Conditions?</a:t>
            </a:r>
            <a:endParaRPr lang="en-US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4494" y="2641600"/>
            <a:ext cx="3494040" cy="2552700"/>
          </a:xfrm>
        </p:spPr>
        <p:txBody>
          <a:bodyPr/>
          <a:lstStyle/>
          <a:p>
            <a:pPr marL="457200" indent="-457200" eaLnBrk="1" hangingPunct="1"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Natural Aging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“Wear and Tear”</a:t>
            </a:r>
          </a:p>
          <a:p>
            <a:pPr marL="457200" indent="-457200" eaLnBrk="1" hangingPunct="1"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Snap, Crackle, and Pop Years</a:t>
            </a:r>
          </a:p>
        </p:txBody>
      </p:sp>
      <p:pic>
        <p:nvPicPr>
          <p:cNvPr id="7" name="Picture 6" descr="aging03"/>
          <p:cNvPicPr>
            <a:picLocks noChangeAspect="1" noChangeArrowheads="1"/>
          </p:cNvPicPr>
          <p:nvPr/>
        </p:nvPicPr>
        <p:blipFill>
          <a:blip r:embed="rId3"/>
          <a:srcRect t="9145"/>
          <a:stretch>
            <a:fillRect/>
          </a:stretch>
        </p:blipFill>
        <p:spPr bwMode="auto">
          <a:xfrm>
            <a:off x="4174055" y="2057400"/>
            <a:ext cx="4078503" cy="39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41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#4 </a:t>
            </a:r>
            <a:r>
              <a:rPr lang="en-US" sz="4400" dirty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Spondylolisthesis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7069198" y="15610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  <p:sp>
        <p:nvSpPr>
          <p:cNvPr id="111620" name="TextBox 15"/>
          <p:cNvSpPr txBox="1">
            <a:spLocks noChangeArrowheads="1"/>
          </p:cNvSpPr>
          <p:nvPr/>
        </p:nvSpPr>
        <p:spPr bwMode="auto">
          <a:xfrm>
            <a:off x="270640" y="2832100"/>
            <a:ext cx="460615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/>
              <a:t>Neck, shoulder, arm pain</a:t>
            </a:r>
            <a:endParaRPr lang="en-US" sz="2600" dirty="0"/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/>
              <a:t>Back, buttock, leg pain</a:t>
            </a:r>
            <a:endParaRPr lang="en-US" sz="2600" dirty="0"/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N</a:t>
            </a:r>
            <a:r>
              <a:rPr lang="en-US" sz="2600" dirty="0" smtClean="0"/>
              <a:t>umbness</a:t>
            </a:r>
            <a:r>
              <a:rPr lang="en-US" sz="2600" dirty="0"/>
              <a:t>, tingling</a:t>
            </a:r>
            <a:r>
              <a:rPr lang="en-US" sz="2600" dirty="0" smtClean="0"/>
              <a:t>, weakness or loss of reflex in arm </a:t>
            </a:r>
            <a:r>
              <a:rPr lang="en-US" sz="2600" dirty="0"/>
              <a:t>or </a:t>
            </a:r>
            <a:r>
              <a:rPr lang="en-US" sz="2600" dirty="0" smtClean="0"/>
              <a:t>leg</a:t>
            </a:r>
            <a:endParaRPr lang="en-US" sz="2600" dirty="0"/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Can be asymptomatic</a:t>
            </a:r>
          </a:p>
        </p:txBody>
      </p:sp>
      <p:pic>
        <p:nvPicPr>
          <p:cNvPr id="12" name="Picture 2" descr="spndy_1_b&amp;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2133600"/>
            <a:ext cx="3094037" cy="379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15" name="Oval 14"/>
          <p:cNvSpPr/>
          <p:nvPr/>
        </p:nvSpPr>
        <p:spPr bwMode="auto">
          <a:xfrm>
            <a:off x="270640" y="156108"/>
            <a:ext cx="1645920" cy="1645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60844" y="528673"/>
            <a:ext cx="1645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Hyper-mobility</a:t>
            </a:r>
            <a:endParaRPr lang="en-US" sz="2400" dirty="0">
              <a:solidFill>
                <a:schemeClr val="bg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40" y="2165350"/>
            <a:ext cx="460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Symptoms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1603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41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#4 </a:t>
            </a:r>
            <a:r>
              <a:rPr lang="en-US" sz="4400" dirty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Spondylolisthesis</a:t>
            </a:r>
          </a:p>
        </p:txBody>
      </p:sp>
      <p:pic>
        <p:nvPicPr>
          <p:cNvPr id="12" name="Picture 3" descr="EK Neutra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9489" t="5596" r="158" b="774"/>
          <a:stretch/>
        </p:blipFill>
        <p:spPr>
          <a:xfrm>
            <a:off x="5054600" y="2133600"/>
            <a:ext cx="3251200" cy="3352800"/>
          </a:xfr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15" name="Picture 4" descr="EK Crosstable 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2130425"/>
            <a:ext cx="3216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112646" name="TextBox 15"/>
          <p:cNvSpPr txBox="1">
            <a:spLocks noChangeArrowheads="1"/>
          </p:cNvSpPr>
          <p:nvPr/>
        </p:nvSpPr>
        <p:spPr bwMode="auto">
          <a:xfrm>
            <a:off x="630238" y="5562600"/>
            <a:ext cx="4017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Patient laying on their back</a:t>
            </a:r>
          </a:p>
        </p:txBody>
      </p:sp>
      <p:sp>
        <p:nvSpPr>
          <p:cNvPr id="112647" name="TextBox 16"/>
          <p:cNvSpPr txBox="1">
            <a:spLocks noChangeArrowheads="1"/>
          </p:cNvSpPr>
          <p:nvPr/>
        </p:nvSpPr>
        <p:spPr bwMode="auto">
          <a:xfrm>
            <a:off x="5254625" y="5562600"/>
            <a:ext cx="276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Patient Standing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70640" y="156108"/>
            <a:ext cx="1645920" cy="1645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60844" y="528673"/>
            <a:ext cx="1645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Hyper-mobility</a:t>
            </a:r>
            <a:endParaRPr lang="en-US" sz="2400" dirty="0">
              <a:solidFill>
                <a:schemeClr val="bg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7069198" y="156108"/>
            <a:ext cx="1920240" cy="1645920"/>
            <a:chOff x="1377660" y="1938338"/>
            <a:chExt cx="2357437" cy="1963737"/>
          </a:xfrm>
          <a:effectLst>
            <a:outerShdw blurRad="50800" dist="50800" dir="270000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562100" y="1938338"/>
              <a:ext cx="2020660" cy="196373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377660" y="2382585"/>
              <a:ext cx="2357437" cy="91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Nerve 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Three Tiers of Treatment</a:t>
            </a:r>
            <a:endParaRPr lang="en-US" sz="3500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Tier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8" y="1766888"/>
            <a:ext cx="4881562" cy="4344590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4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#1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Non-operative Treatment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278868"/>
            <a:ext cx="4343400" cy="320753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Rest/activity modification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Ice/heat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NSAID’s (limit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narcotics)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uscle relaxants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Short course of oral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steroids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Gabapentin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Weight loss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2278868"/>
            <a:ext cx="3810000" cy="32075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Physical therapy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Posture/ergonomics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Massage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Acupuncture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Chiropractic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Tincture of time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#2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Steroid Injections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682625" y="5449888"/>
            <a:ext cx="8229600" cy="10191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Steroid injections</a:t>
            </a:r>
          </a:p>
        </p:txBody>
      </p:sp>
      <p:pic>
        <p:nvPicPr>
          <p:cNvPr id="4" name="Picture 3" descr="PE-ESI_Fig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2033588"/>
            <a:ext cx="3968750" cy="2968625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  <p:pic>
        <p:nvPicPr>
          <p:cNvPr id="5" name="Picture 4" descr="2547402658_628d69db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0" y="2033588"/>
            <a:ext cx="3957638" cy="2968625"/>
          </a:xfrm>
          <a:prstGeom prst="rect">
            <a:avLst/>
          </a:prstGeom>
          <a:effectLst>
            <a:outerShdw blurRad="50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2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 #3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Surgery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2900" y="1820863"/>
            <a:ext cx="4662488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Indications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Major </a:t>
            </a:r>
            <a:r>
              <a:rPr lang="en-US" dirty="0">
                <a:latin typeface="Calibri" charset="0"/>
                <a:ea typeface="ＭＳ Ｐゴシック" charset="0"/>
              </a:rPr>
              <a:t>or progressive muscle weakness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Radiculopathy </a:t>
            </a:r>
            <a:r>
              <a:rPr lang="en-US" dirty="0">
                <a:latin typeface="Calibri" charset="0"/>
                <a:ea typeface="ＭＳ Ｐゴシック" charset="0"/>
              </a:rPr>
              <a:t>for 4-6 weeks that has failed conservative </a:t>
            </a:r>
            <a:r>
              <a:rPr lang="en-US" dirty="0" smtClean="0">
                <a:latin typeface="Calibri" charset="0"/>
                <a:ea typeface="ＭＳ Ｐゴシック" charset="0"/>
              </a:rPr>
              <a:t>treatment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Persistent uncontrolled neck/ back pain after 6 months of conservative treatments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6" name="Picture 5" descr="surg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138363"/>
            <a:ext cx="3286125" cy="3905250"/>
          </a:xfrm>
          <a:prstGeom prst="rect">
            <a:avLst/>
          </a:prstGeom>
          <a:effectLst>
            <a:outerShdw blurRad="38100" dist="1270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457200" y="641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Spondylolisthesis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Treatment Goals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6638" y="2695575"/>
            <a:ext cx="4113212" cy="1963738"/>
            <a:chOff x="3576638" y="2695575"/>
            <a:chExt cx="4113212" cy="1963738"/>
          </a:xfrm>
        </p:grpSpPr>
        <p:sp>
          <p:nvSpPr>
            <p:cNvPr id="8" name="Oval 7"/>
            <p:cNvSpPr/>
            <p:nvPr/>
          </p:nvSpPr>
          <p:spPr>
            <a:xfrm>
              <a:off x="5634038" y="2695575"/>
              <a:ext cx="2055812" cy="19637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40000" dist="50800" dir="30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811" name="TextBox 4"/>
            <p:cNvSpPr txBox="1">
              <a:spLocks noChangeArrowheads="1"/>
            </p:cNvSpPr>
            <p:nvPr/>
          </p:nvSpPr>
          <p:spPr bwMode="auto">
            <a:xfrm>
              <a:off x="5895975" y="3416300"/>
              <a:ext cx="15192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>
                  <a:solidFill>
                    <a:schemeClr val="bg1"/>
                  </a:solidFill>
                  <a:latin typeface="Calibri" charset="0"/>
                </a:rPr>
                <a:t>Stabilize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576638" y="3779838"/>
              <a:ext cx="1927225" cy="1587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arrow"/>
            </a:ln>
            <a:effectLst>
              <a:outerShdw blurRad="40000" dist="20000" dir="2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 bwMode="auto">
          <a:xfrm>
            <a:off x="1316038" y="2695575"/>
            <a:ext cx="2055812" cy="1963738"/>
          </a:xfrm>
          <a:prstGeom prst="ellipse">
            <a:avLst/>
          </a:prstGeom>
          <a:effectLst>
            <a:outerShdw blurRad="40000" dist="50800" dir="28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814" name="TextBox 8"/>
          <p:cNvSpPr txBox="1">
            <a:spLocks noChangeArrowheads="1"/>
          </p:cNvSpPr>
          <p:nvPr/>
        </p:nvSpPr>
        <p:spPr bwMode="auto">
          <a:xfrm>
            <a:off x="1328738" y="3067050"/>
            <a:ext cx="213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Calibri" charset="0"/>
              </a:rPr>
              <a:t>Hyper-mobility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2988" y="4122738"/>
            <a:ext cx="4106862" cy="1963737"/>
            <a:chOff x="3582988" y="4122738"/>
            <a:chExt cx="4106862" cy="196373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3582988" y="5068888"/>
              <a:ext cx="1927225" cy="1587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arrow"/>
            </a:ln>
            <a:effectLst>
              <a:outerShdw blurRad="40000" dist="20000" dir="2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 bwMode="auto">
            <a:xfrm>
              <a:off x="5621338" y="4122738"/>
              <a:ext cx="2055812" cy="1963737"/>
            </a:xfrm>
            <a:prstGeom prst="ellipse">
              <a:avLst/>
            </a:prstGeom>
            <a:solidFill>
              <a:schemeClr val="accent2"/>
            </a:solidFill>
            <a:effectLst>
              <a:outerShdw blurRad="400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821" name="TextBox 4"/>
            <p:cNvSpPr txBox="1">
              <a:spLocks noChangeArrowheads="1"/>
            </p:cNvSpPr>
            <p:nvPr/>
          </p:nvSpPr>
          <p:spPr bwMode="auto">
            <a:xfrm>
              <a:off x="5634116" y="4843463"/>
              <a:ext cx="20557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Calibri" charset="0"/>
                </a:rPr>
                <a:t>Decompress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27138" y="4086225"/>
            <a:ext cx="2357437" cy="1963738"/>
            <a:chOff x="1226940" y="4086089"/>
            <a:chExt cx="2357437" cy="1963737"/>
          </a:xfrm>
        </p:grpSpPr>
        <p:sp>
          <p:nvSpPr>
            <p:cNvPr id="15" name="Oval 14"/>
            <p:cNvSpPr/>
            <p:nvPr/>
          </p:nvSpPr>
          <p:spPr>
            <a:xfrm>
              <a:off x="1380927" y="4086089"/>
              <a:ext cx="2055813" cy="1963737"/>
            </a:xfrm>
            <a:prstGeom prst="ellipse">
              <a:avLst/>
            </a:prstGeom>
            <a:solidFill>
              <a:schemeClr val="accent3"/>
            </a:solidFill>
            <a:effectLst>
              <a:outerShdw blurRad="40000" dist="50800" dir="288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818" name="TextBox 9"/>
            <p:cNvSpPr txBox="1">
              <a:spLocks noChangeArrowheads="1"/>
            </p:cNvSpPr>
            <p:nvPr/>
          </p:nvSpPr>
          <p:spPr bwMode="auto">
            <a:xfrm>
              <a:off x="1226940" y="4501855"/>
              <a:ext cx="2357437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>
                  <a:solidFill>
                    <a:schemeClr val="bg1"/>
                  </a:solidFill>
                  <a:latin typeface="Calibri" charset="0"/>
                </a:rPr>
                <a:t>Nerve </a:t>
              </a:r>
            </a:p>
            <a:p>
              <a:pPr algn="ctr" eaLnBrk="1" hangingPunct="1"/>
              <a:r>
                <a:rPr lang="en-US" sz="2800">
                  <a:solidFill>
                    <a:schemeClr val="bg1"/>
                  </a:solidFill>
                  <a:latin typeface="Calibri" charset="0"/>
                </a:rPr>
                <a:t>Compression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32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Operative Treatment</a:t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Minimally Invasive </a:t>
            </a:r>
            <a:b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Stabilization</a:t>
            </a:r>
          </a:p>
        </p:txBody>
      </p:sp>
      <p:pic>
        <p:nvPicPr>
          <p:cNvPr id="12" name="Picture 11" descr="Mantis Late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057400"/>
            <a:ext cx="4338637" cy="4187825"/>
          </a:xfrm>
          <a:prstGeom prst="rect">
            <a:avLst/>
          </a:prstGeom>
          <a:effectLst>
            <a:outerShdw blurRad="50800" dist="127000" dir="270000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 bwMode="auto">
          <a:xfrm>
            <a:off x="270640" y="156108"/>
            <a:ext cx="1645920" cy="1645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60844" y="528673"/>
            <a:ext cx="1645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Hyper-mobility</a:t>
            </a:r>
            <a:endParaRPr lang="en-US" sz="2400" dirty="0">
              <a:solidFill>
                <a:schemeClr val="bg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8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Key Points</a:t>
            </a:r>
            <a:endParaRPr lang="en-US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>
          <a:xfrm>
            <a:off x="457200" y="1514476"/>
            <a:ext cx="8229600" cy="4657724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ts val="1800"/>
              </a:spcAft>
              <a:buFont typeface="Calibri" charset="0"/>
              <a:buAutoNum type="arabicPeriod"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One MUST have a </a:t>
            </a:r>
            <a:r>
              <a:rPr lang="en-US" sz="2600" u="sng" dirty="0">
                <a:latin typeface="Calibri" charset="0"/>
                <a:ea typeface="ＭＳ Ｐゴシック" charset="0"/>
                <a:cs typeface="ＭＳ Ｐゴシック" charset="0"/>
              </a:rPr>
              <a:t>correct </a:t>
            </a:r>
            <a:r>
              <a:rPr lang="en-US" sz="2600" u="sng" dirty="0" smtClean="0">
                <a:latin typeface="Calibri" charset="0"/>
                <a:ea typeface="ＭＳ Ｐゴシック" charset="0"/>
                <a:cs typeface="ＭＳ Ｐゴシック" charset="0"/>
              </a:rPr>
              <a:t>diagnosis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: Correlate imaging studies with patient symptoms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ts val="1800"/>
              </a:spcAft>
              <a:buFont typeface="Calibri" charset="0"/>
              <a:buAutoNum type="arabicPeriod"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A pinched spinal nerve causes radicular symptoms, NOT neck or back pain!!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ts val="1800"/>
              </a:spcAft>
              <a:buFont typeface="Calibri" charset="0"/>
              <a:buAutoNum type="arabicPeriod"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Good indications for surgery- nerve compression, hyper-mobility, and unbalanced curves</a:t>
            </a:r>
          </a:p>
          <a:p>
            <a:pPr marL="514350" indent="-514350" eaLnBrk="1" hangingPunct="1">
              <a:lnSpc>
                <a:spcPct val="90000"/>
              </a:lnSpc>
              <a:spcAft>
                <a:spcPts val="1800"/>
              </a:spcAft>
              <a:buFont typeface="Calibri" charset="0"/>
              <a:buAutoNum type="arabicPeriod"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Exhaust all non-operative treatments before considering surgery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ts val="1800"/>
              </a:spcAft>
              <a:buFont typeface="Calibri" charset="0"/>
              <a:buAutoNum type="arabicPeriod"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Minimally invasive surgery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offers many advantages</a:t>
            </a:r>
          </a:p>
        </p:txBody>
      </p:sp>
    </p:spTree>
    <p:extLst>
      <p:ext uri="{BB962C8B-B14F-4D97-AF65-F5344CB8AC3E}">
        <p14:creationId xmlns:p14="http://schemas.microsoft.com/office/powerpoint/2010/main" val="38415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nt Rainier 2014 1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882"/>
            <a:ext cx="8229600" cy="5789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Thank You!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0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646113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Happens with Age?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05200" y="3733800"/>
            <a:ext cx="2432050" cy="288925"/>
          </a:xfrm>
          <a:prstGeom prst="rightArrow">
            <a:avLst/>
          </a:prstGeom>
          <a:ln w="2286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1" name="Picture 10" descr="boy_ayyyy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735138"/>
            <a:ext cx="19700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 descr="elderly_mancan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735138"/>
            <a:ext cx="1925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natomic_imaging_of_the_lumbar_spine_t2_fse_sagitta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r="9048"/>
          <a:stretch>
            <a:fillRect/>
          </a:stretch>
        </p:blipFill>
        <p:spPr bwMode="auto">
          <a:xfrm>
            <a:off x="957263" y="3419475"/>
            <a:ext cx="19700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umbar-spine_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12079"/>
          <a:stretch>
            <a:fillRect/>
          </a:stretch>
        </p:blipFill>
        <p:spPr bwMode="auto">
          <a:xfrm>
            <a:off x="6472238" y="3419475"/>
            <a:ext cx="19256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32968" y="482600"/>
            <a:ext cx="8664912" cy="736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Degenerative Conditions</a:t>
            </a:r>
            <a:endParaRPr lang="en-US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8568" y="1818640"/>
            <a:ext cx="3312872" cy="1463040"/>
          </a:xfrm>
        </p:spPr>
        <p:txBody>
          <a:bodyPr/>
          <a:lstStyle/>
          <a:p>
            <a:pPr marL="0" indent="0" algn="ctr" eaLnBrk="1" hangingPunct="1"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Degenerative conditions of the spine</a:t>
            </a:r>
          </a:p>
        </p:txBody>
      </p:sp>
      <p:pic>
        <p:nvPicPr>
          <p:cNvPr id="5" name="Picture 4" descr="lumbar-spine_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12079"/>
          <a:stretch>
            <a:fillRect/>
          </a:stretch>
        </p:blipFill>
        <p:spPr bwMode="auto">
          <a:xfrm>
            <a:off x="1239838" y="3419475"/>
            <a:ext cx="1925637" cy="286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qual 1"/>
          <p:cNvSpPr/>
          <p:nvPr/>
        </p:nvSpPr>
        <p:spPr>
          <a:xfrm>
            <a:off x="3637280" y="4226560"/>
            <a:ext cx="1046480" cy="975360"/>
          </a:xfrm>
          <a:prstGeom prst="mathEqua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60" y="3647440"/>
            <a:ext cx="34036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9360" y="2311400"/>
            <a:ext cx="3312872" cy="6807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Font typeface="Arial" charset="0"/>
              <a:buNone/>
            </a:pPr>
            <a:r>
              <a:rPr lang="en-US" sz="30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449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32968" y="482600"/>
            <a:ext cx="8664912" cy="812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Causes of Degenerative Conditions</a:t>
            </a:r>
            <a:endParaRPr lang="en-US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lumbar-spine_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12079"/>
          <a:stretch>
            <a:fillRect/>
          </a:stretch>
        </p:blipFill>
        <p:spPr bwMode="auto">
          <a:xfrm>
            <a:off x="6630417" y="2866548"/>
            <a:ext cx="1925637" cy="286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7128" y="4297680"/>
            <a:ext cx="3058872" cy="4995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Font typeface="Arial" charset="0"/>
              <a:buNone/>
            </a:pPr>
            <a:r>
              <a:rPr lang="en-US" sz="22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Environmental Factors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20649" y="1705123"/>
            <a:ext cx="2693112" cy="452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Genetics</a:t>
            </a:r>
          </a:p>
        </p:txBody>
      </p:sp>
      <p:pic>
        <p:nvPicPr>
          <p:cNvPr id="7" name="Picture 6" descr="d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9" y="2157243"/>
            <a:ext cx="2640888" cy="175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3495040" y="3048000"/>
            <a:ext cx="1415988" cy="122667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95040" y="4274675"/>
            <a:ext cx="1415988" cy="128284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911028" y="4274675"/>
            <a:ext cx="1482016" cy="0"/>
          </a:xfrm>
          <a:prstGeom prst="line">
            <a:avLst/>
          </a:prstGeom>
          <a:ln w="889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3892716969_27c29f3bc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8" y="4736296"/>
            <a:ext cx="2640888" cy="176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4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71&quot;&gt;&lt;property id=&quot;20148&quot; value=&quot;5&quot;/&gt;&lt;property id=&quot;20300&quot; value=&quot;Slide 2&quot;/&gt;&lt;property id=&quot;20307&quot; value=&quot;278&quot;/&gt;&lt;/object&gt;&lt;object type=&quot;3&quot; unique_id=&quot;10072&quot;&gt;&lt;property id=&quot;20148&quot; value=&quot;5&quot;/&gt;&lt;property id=&quot;20300&quot; value=&quot;Slide 3&quot;/&gt;&lt;property id=&quot;20307&quot; value=&quot;257&quot;/&gt;&lt;/object&gt;&lt;object type=&quot;3&quot; unique_id=&quot;10073&quot;&gt;&lt;property id=&quot;20148&quot; value=&quot;5&quot;/&gt;&lt;property id=&quot;20300&quot; value=&quot;Slide 4&quot;/&gt;&lt;property id=&quot;20307&quot; value=&quot;258&quot;/&gt;&lt;/object&gt;&lt;object type=&quot;3&quot; unique_id=&quot;10074&quot;&gt;&lt;property id=&quot;20148&quot; value=&quot;5&quot;/&gt;&lt;property id=&quot;20300&quot; value=&quot;Slide 5&quot;/&gt;&lt;property id=&quot;20307&quot; value=&quot;259&quot;/&gt;&lt;/object&gt;&lt;object type=&quot;3&quot; unique_id=&quot;10075&quot;&gt;&lt;property id=&quot;20148&quot; value=&quot;5&quot;/&gt;&lt;property id=&quot;20300&quot; value=&quot;Slide 6&quot;/&gt;&lt;property id=&quot;20307&quot; value=&quot;260&quot;/&gt;&lt;/object&gt;&lt;object type=&quot;3&quot; unique_id=&quot;10076&quot;&gt;&lt;property id=&quot;20148&quot; value=&quot;5&quot;/&gt;&lt;property id=&quot;20300&quot; value=&quot;Slide 7&quot;/&gt;&lt;property id=&quot;20307&quot; value=&quot;261&quot;/&gt;&lt;/object&gt;&lt;object type=&quot;3&quot; unique_id=&quot;10077&quot;&gt;&lt;property id=&quot;20148&quot; value=&quot;5&quot;/&gt;&lt;property id=&quot;20300&quot; value=&quot;Slide 8&quot;/&gt;&lt;property id=&quot;20307&quot; value=&quot;262&quot;/&gt;&lt;/object&gt;&lt;object type=&quot;3&quot; unique_id=&quot;10078&quot;&gt;&lt;property id=&quot;20148&quot; value=&quot;5&quot;/&gt;&lt;property id=&quot;20300&quot; value=&quot;Slide 9&quot;/&gt;&lt;property id=&quot;20307&quot; value=&quot;263&quot;/&gt;&lt;/object&gt;&lt;object type=&quot;3&quot; unique_id=&quot;10079&quot;&gt;&lt;property id=&quot;20148&quot; value=&quot;5&quot;/&gt;&lt;property id=&quot;20300&quot; value=&quot;Slide 10&quot;/&gt;&lt;property id=&quot;20307&quot; value=&quot;264&quot;/&gt;&lt;/object&gt;&lt;object type=&quot;3&quot; unique_id=&quot;10080&quot;&gt;&lt;property id=&quot;20148&quot; value=&quot;5&quot;/&gt;&lt;property id=&quot;20300&quot; value=&quot;Slide 11&quot;/&gt;&lt;property id=&quot;20307&quot; value=&quot;265&quot;/&gt;&lt;/object&gt;&lt;object type=&quot;3&quot; unique_id=&quot;10081&quot;&gt;&lt;property id=&quot;20148&quot; value=&quot;5&quot;/&gt;&lt;property id=&quot;20300&quot; value=&quot;Slide 12&quot;/&gt;&lt;property id=&quot;20307&quot; value=&quot;266&quot;/&gt;&lt;/object&gt;&lt;object type=&quot;3&quot; unique_id=&quot;10082&quot;&gt;&lt;property id=&quot;20148&quot; value=&quot;5&quot;/&gt;&lt;property id=&quot;20300&quot; value=&quot;Slide 13&quot;/&gt;&lt;property id=&quot;20307&quot; value=&quot;267&quot;/&gt;&lt;/object&gt;&lt;object type=&quot;3&quot; unique_id=&quot;10083&quot;&gt;&lt;property id=&quot;20148&quot; value=&quot;5&quot;/&gt;&lt;property id=&quot;20300&quot; value=&quot;Slide 14&quot;/&gt;&lt;property id=&quot;20307&quot; value=&quot;268&quot;/&gt;&lt;/object&gt;&lt;object type=&quot;3&quot; unique_id=&quot;10084&quot;&gt;&lt;property id=&quot;20148&quot; value=&quot;5&quot;/&gt;&lt;property id=&quot;20300&quot; value=&quot;Slide 15&quot;/&gt;&lt;property id=&quot;20307&quot; value=&quot;269&quot;/&gt;&lt;/object&gt;&lt;object type=&quot;3&quot; unique_id=&quot;10085&quot;&gt;&lt;property id=&quot;20148&quot; value=&quot;5&quot;/&gt;&lt;property id=&quot;20300&quot; value=&quot;Slide 16&quot;/&gt;&lt;property id=&quot;20307&quot; value=&quot;270&quot;/&gt;&lt;/object&gt;&lt;object type=&quot;3&quot; unique_id=&quot;10086&quot;&gt;&lt;property id=&quot;20148&quot; value=&quot;5&quot;/&gt;&lt;property id=&quot;20300&quot; value=&quot;Slide 17&quot;/&gt;&lt;property id=&quot;20307&quot; value=&quot;271&quot;/&gt;&lt;/object&gt;&lt;object type=&quot;3&quot; unique_id=&quot;10087&quot;&gt;&lt;property id=&quot;20148&quot; value=&quot;5&quot;/&gt;&lt;property id=&quot;20300&quot; value=&quot;Slide 18&quot;/&gt;&lt;property id=&quot;20307&quot; value=&quot;272&quot;/&gt;&lt;/object&gt;&lt;object type=&quot;3&quot; unique_id=&quot;10088&quot;&gt;&lt;property id=&quot;20148&quot; value=&quot;5&quot;/&gt;&lt;property id=&quot;20300&quot; value=&quot;Slide 19&quot;/&gt;&lt;property id=&quot;20307&quot; value=&quot;273&quot;/&gt;&lt;/object&gt;&lt;object type=&quot;3&quot; unique_id=&quot;10089&quot;&gt;&lt;property id=&quot;20148&quot; value=&quot;5&quot;/&gt;&lt;property id=&quot;20300&quot; value=&quot;Slide 20&quot;/&gt;&lt;property id=&quot;20307&quot; value=&quot;274&quot;/&gt;&lt;/object&gt;&lt;object type=&quot;3&quot; unique_id=&quot;10090&quot;&gt;&lt;property id=&quot;20148&quot; value=&quot;5&quot;/&gt;&lt;property id=&quot;20300&quot; value=&quot;Slide 21&quot;/&gt;&lt;property id=&quot;20307&quot; value=&quot;275&quot;/&gt;&lt;/object&gt;&lt;object type=&quot;3&quot; unique_id=&quot;10091&quot;&gt;&lt;property id=&quot;20148&quot; value=&quot;5&quot;/&gt;&lt;property id=&quot;20300&quot; value=&quot;Slide 22&quot;/&gt;&lt;property id=&quot;20307&quot; value=&quot;276&quot;/&gt;&lt;/object&gt;&lt;object type=&quot;3&quot; unique_id=&quot;10092&quot;&gt;&lt;property id=&quot;20148&quot; value=&quot;5&quot;/&gt;&lt;property id=&quot;20300&quot; value=&quot;Slide 23&quot;/&gt;&lt;property id=&quot;20307&quot; value=&quot;277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urgical Treatment of Spinal Stenosis- 6.22.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7437CEA6A442AF9B61E0144014FF" ma:contentTypeVersion="64" ma:contentTypeDescription="Create a new document." ma:contentTypeScope="" ma:versionID="7884dc286f247873f93a3610933d77f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3e46107b9f2a3f7c9808ddd9571e79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9E98982-E02F-4C30-8EFD-C60AD1301030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2F0B367-CBED-4E82-BD41-C1085AC121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896CE-E250-4F1D-BBAF-669B2D0B6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1876</Words>
  <Application>Microsoft Macintosh PowerPoint</Application>
  <PresentationFormat>On-screen Show (4:3)</PresentationFormat>
  <Paragraphs>449</Paragraphs>
  <Slides>69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Calibri</vt:lpstr>
      <vt:lpstr>Calisto MT</vt:lpstr>
      <vt:lpstr>ＭＳ Ｐゴシック</vt:lpstr>
      <vt:lpstr>Wingdings</vt:lpstr>
      <vt:lpstr>Arial</vt:lpstr>
      <vt:lpstr>Surgical Treatment of Spinal Stenosis- 6.22.2011</vt:lpstr>
      <vt:lpstr>Genesis</vt:lpstr>
      <vt:lpstr>Worksheet</vt:lpstr>
      <vt:lpstr>Caring for Your Back: Surgical and Non-Surgical Options</vt:lpstr>
      <vt:lpstr>My Practice</vt:lpstr>
      <vt:lpstr>My Practice</vt:lpstr>
      <vt:lpstr>Objectives</vt:lpstr>
      <vt:lpstr>Spinal Conditions</vt:lpstr>
      <vt:lpstr>What are Degenerative Conditions?</vt:lpstr>
      <vt:lpstr>What Happens with Age?</vt:lpstr>
      <vt:lpstr>Degenerative Conditions</vt:lpstr>
      <vt:lpstr>Causes of Degenerative Conditions</vt:lpstr>
      <vt:lpstr>Degenerative Conditions</vt:lpstr>
      <vt:lpstr>#1 Degenerative Discs &amp; Facet Arthritis</vt:lpstr>
      <vt:lpstr>Degenerative Discs &amp; Facet Arthritis</vt:lpstr>
      <vt:lpstr>Degenerative Discs &amp; Facet Arthritis</vt:lpstr>
      <vt:lpstr>Three Tiers of Treatment</vt:lpstr>
      <vt:lpstr>Tier #1 Non-operative Treatment</vt:lpstr>
      <vt:lpstr>Tier #2 Injections</vt:lpstr>
      <vt:lpstr>Treatment Degenerative Discs &amp; Facet Arthritis</vt:lpstr>
      <vt:lpstr>#2 Disc Herniations</vt:lpstr>
      <vt:lpstr>Basic Anatomy Discs- A Jelly Filled Doughnut</vt:lpstr>
      <vt:lpstr>Basic Anatomy Discs- A Jelly Filled Doughnut</vt:lpstr>
      <vt:lpstr>Disc Herniations</vt:lpstr>
      <vt:lpstr>Disc Herniations</vt:lpstr>
      <vt:lpstr>Three Tiers of Treatment</vt:lpstr>
      <vt:lpstr>Tier #1 Non-operative Treatment</vt:lpstr>
      <vt:lpstr>Tier #2 Steroid Injections</vt:lpstr>
      <vt:lpstr>Tier #3 Surgery</vt:lpstr>
      <vt:lpstr>Disc Herniations Treatment Goal</vt:lpstr>
      <vt:lpstr>Diagnostic Studies</vt:lpstr>
      <vt:lpstr>Imaging- Lumbar Spine Asymptomtic Patients</vt:lpstr>
      <vt:lpstr>Minimally Invasive Surgery (MIS) for a  Disc Herniation</vt:lpstr>
      <vt:lpstr>Surgery Minimally Invasive Techniques</vt:lpstr>
      <vt:lpstr>Surgery Minimally Invasive Techniques</vt:lpstr>
      <vt:lpstr>Surgery Minimally Invasive Decompression</vt:lpstr>
      <vt:lpstr>Surgery Minimally Invasive Decompression</vt:lpstr>
      <vt:lpstr>Surgery Minimally Invasive Decompression</vt:lpstr>
      <vt:lpstr>Surgery Minimally Invasive Decompression</vt:lpstr>
      <vt:lpstr>Surgery Minimally Invasive Decompression</vt:lpstr>
      <vt:lpstr>Surgery Minimally Invasive Decompression</vt:lpstr>
      <vt:lpstr>Surgery Minimally Invasive Decompression</vt:lpstr>
      <vt:lpstr>#3 Spinal Stenosis</vt:lpstr>
      <vt:lpstr>Spinal Stenosis Definition</vt:lpstr>
      <vt:lpstr>Spinal Stenosis Central vs. Foraminal</vt:lpstr>
      <vt:lpstr>Spinal Stenosis Neurogenic Claudication</vt:lpstr>
      <vt:lpstr>Spinal Stenosis Neurogenic Claudication</vt:lpstr>
      <vt:lpstr>Spinal Stenosis Neurogenic Claudication</vt:lpstr>
      <vt:lpstr>Spinal Stenosis Foraminal Stenosis</vt:lpstr>
      <vt:lpstr>Spinal Stenosis</vt:lpstr>
      <vt:lpstr>Three Tiers of Treatment</vt:lpstr>
      <vt:lpstr>Tier #1 Non-operative Treatment</vt:lpstr>
      <vt:lpstr>Tier #2 Steroid Injections</vt:lpstr>
      <vt:lpstr>Tier #3 Surgery</vt:lpstr>
      <vt:lpstr>Spinal Stenosis Treatment</vt:lpstr>
      <vt:lpstr>Operative Treatment Minimally Invasive Decompression</vt:lpstr>
      <vt:lpstr>Operative Treatment Minimally Invasive Decompression</vt:lpstr>
      <vt:lpstr>Spinal Stenosis Treatment- Central Zone</vt:lpstr>
      <vt:lpstr>Spinal Stenosis Treatment- Central Zone</vt:lpstr>
      <vt:lpstr>Spinal Stenosis Treatment- Foraminal Zone</vt:lpstr>
      <vt:lpstr>#4 Spondylolisthesis</vt:lpstr>
      <vt:lpstr>PowerPoint Presentation</vt:lpstr>
      <vt:lpstr>PowerPoint Presentation</vt:lpstr>
      <vt:lpstr>PowerPoint Presentation</vt:lpstr>
      <vt:lpstr>Three Tiers of Treatment</vt:lpstr>
      <vt:lpstr>Tier #1 Non-operative Treatment</vt:lpstr>
      <vt:lpstr>Tier #2 Steroid Injections</vt:lpstr>
      <vt:lpstr>Tier #3 Surgery</vt:lpstr>
      <vt:lpstr>Spondylolisthesis Treatment Goals</vt:lpstr>
      <vt:lpstr>Operative Treatment Minimally Invasive  Stabilization</vt:lpstr>
      <vt:lpstr>Key Points</vt:lpstr>
      <vt:lpstr>PowerPoint Presentation</vt:lpstr>
    </vt:vector>
  </TitlesOfParts>
  <Company>Evergreen Healthcare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Henderson</dc:creator>
  <cp:lastModifiedBy>Addison Stone</cp:lastModifiedBy>
  <cp:revision>73</cp:revision>
  <dcterms:created xsi:type="dcterms:W3CDTF">2013-04-11T22:30:00Z</dcterms:created>
  <dcterms:modified xsi:type="dcterms:W3CDTF">2017-04-21T01:03:54Z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0x010100E24D7437CEA6A442AF9B61E0144014FF</vt:lpwstr>
  </property>
</Properties>
</file>