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</p:sldMasterIdLst>
  <p:notesMasterIdLst>
    <p:notesMasterId r:id="rId24"/>
  </p:notesMasterIdLst>
  <p:sldIdLst>
    <p:sldId id="317" r:id="rId2"/>
    <p:sldId id="256" r:id="rId3"/>
    <p:sldId id="315" r:id="rId4"/>
    <p:sldId id="300" r:id="rId5"/>
    <p:sldId id="259" r:id="rId6"/>
    <p:sldId id="289" r:id="rId7"/>
    <p:sldId id="302" r:id="rId8"/>
    <p:sldId id="290" r:id="rId9"/>
    <p:sldId id="303" r:id="rId10"/>
    <p:sldId id="305" r:id="rId11"/>
    <p:sldId id="308" r:id="rId12"/>
    <p:sldId id="307" r:id="rId13"/>
    <p:sldId id="296" r:id="rId14"/>
    <p:sldId id="309" r:id="rId15"/>
    <p:sldId id="299" r:id="rId16"/>
    <p:sldId id="311" r:id="rId17"/>
    <p:sldId id="267" r:id="rId18"/>
    <p:sldId id="316" r:id="rId19"/>
    <p:sldId id="314" r:id="rId20"/>
    <p:sldId id="313" r:id="rId21"/>
    <p:sldId id="266" r:id="rId22"/>
    <p:sldId id="312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6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>
      <p:cViewPr varScale="1">
        <p:scale>
          <a:sx n="72" d="100"/>
          <a:sy n="72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0B9C5-4ED7-44E9-AFEB-C1F6F1BDE7EA}" type="datetimeFigureOut">
              <a:rPr lang="en-US" smtClean="0"/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B1E5E-0210-46BB-8769-E6C5FCF1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4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5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7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6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8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0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8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3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/>
            </a:gs>
            <a:gs pos="98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5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" y="457200"/>
            <a:ext cx="9019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38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2075"/>
            <a:ext cx="7886700" cy="1325563"/>
          </a:xfrm>
        </p:spPr>
        <p:txBody>
          <a:bodyPr/>
          <a:lstStyle/>
          <a:p>
            <a:r>
              <a:rPr lang="en-US" dirty="0"/>
              <a:t>Eccentric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64770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Increases type 1 collagen without reactive changes</a:t>
            </a:r>
          </a:p>
          <a:p>
            <a:r>
              <a:rPr lang="en-US" dirty="0"/>
              <a:t>Decreases neovascularization</a:t>
            </a:r>
          </a:p>
          <a:p>
            <a:r>
              <a:rPr lang="en-US" dirty="0"/>
              <a:t>Multiple level 1 RCTs supporting use for short and long term resolution of mid-portion tendinopathy</a:t>
            </a:r>
          </a:p>
          <a:p>
            <a:pPr lvl="1"/>
            <a:r>
              <a:rPr lang="en-US" dirty="0"/>
              <a:t>Improves pain</a:t>
            </a:r>
          </a:p>
          <a:p>
            <a:pPr lvl="2"/>
            <a:r>
              <a:rPr lang="en-US" dirty="0"/>
              <a:t>Mean pain reduction 60%</a:t>
            </a:r>
          </a:p>
          <a:p>
            <a:pPr lvl="1"/>
            <a:r>
              <a:rPr lang="en-US" dirty="0"/>
              <a:t>Improves function</a:t>
            </a:r>
          </a:p>
          <a:p>
            <a:pPr lvl="2"/>
            <a:r>
              <a:rPr lang="en-US" dirty="0"/>
              <a:t>Strength comparable to contralateral limb</a:t>
            </a:r>
          </a:p>
          <a:p>
            <a:pPr lvl="1"/>
            <a:r>
              <a:rPr lang="en-US" dirty="0"/>
              <a:t>Improves tendon structure/thickness</a:t>
            </a:r>
          </a:p>
          <a:p>
            <a:pPr lvl="2"/>
            <a:r>
              <a:rPr lang="en-US" dirty="0"/>
              <a:t>70% normal structure at 3.8 years, nearly all remaining abnormal tendons asymptomatic</a:t>
            </a:r>
          </a:p>
          <a:p>
            <a:pPr lvl="1"/>
            <a:r>
              <a:rPr lang="en-US" dirty="0"/>
              <a:t>High patient satisfaction</a:t>
            </a:r>
          </a:p>
          <a:p>
            <a:pPr lvl="2"/>
            <a:r>
              <a:rPr lang="en-US" dirty="0"/>
              <a:t>&gt;80%, maintained long term</a:t>
            </a:r>
          </a:p>
          <a:p>
            <a:pPr lvl="1"/>
            <a:r>
              <a:rPr lang="en-US" dirty="0"/>
              <a:t>Can be supplemented with additional therapies</a:t>
            </a:r>
          </a:p>
          <a:p>
            <a:pPr lvl="2"/>
            <a:r>
              <a:rPr lang="en-US" dirty="0"/>
              <a:t>Many may show no additional benefit (NSAIDs, rest, night splint)</a:t>
            </a:r>
          </a:p>
        </p:txBody>
      </p:sp>
      <p:pic>
        <p:nvPicPr>
          <p:cNvPr id="4" name="Picture 2" descr="https://encrypted-tbn1.google.com/images?q=tbn:ANd9GcRqJeqRgMoPQO9ICYHvWrYlA8ABomt72UrVeQ_sdymBPKN3Ujh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7391" b="19027"/>
          <a:stretch/>
        </p:blipFill>
        <p:spPr bwMode="auto">
          <a:xfrm>
            <a:off x="6477000" y="1417638"/>
            <a:ext cx="2547256" cy="388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8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Sclerosing</a:t>
            </a:r>
            <a:r>
              <a:rPr lang="en-US" dirty="0"/>
              <a:t>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6324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Explicitly targets neovascularization with </a:t>
            </a:r>
            <a:r>
              <a:rPr lang="en-US" dirty="0" err="1"/>
              <a:t>polidocanol</a:t>
            </a:r>
            <a:endParaRPr lang="en-US" dirty="0"/>
          </a:p>
          <a:p>
            <a:r>
              <a:rPr lang="en-US" dirty="0"/>
              <a:t>Pilot study 2002, since supported by multiple RCTs </a:t>
            </a:r>
          </a:p>
          <a:p>
            <a:pPr lvl="1"/>
            <a:r>
              <a:rPr lang="en-US" dirty="0" err="1"/>
              <a:t>Alfredson</a:t>
            </a:r>
            <a:r>
              <a:rPr lang="en-US" dirty="0"/>
              <a:t> et al. 2005</a:t>
            </a:r>
          </a:p>
          <a:p>
            <a:pPr lvl="2"/>
            <a:r>
              <a:rPr lang="en-US" dirty="0"/>
              <a:t> 9/10 in treatment group, crossover yields 10/10</a:t>
            </a:r>
          </a:p>
          <a:p>
            <a:pPr lvl="1"/>
            <a:r>
              <a:rPr lang="en-US" dirty="0"/>
              <a:t>Lind et al. 2006</a:t>
            </a:r>
          </a:p>
          <a:p>
            <a:pPr lvl="2"/>
            <a:r>
              <a:rPr lang="en-US" dirty="0"/>
              <a:t> After 3 injections, 37/42 satisfied, back to preinjury activity level</a:t>
            </a:r>
          </a:p>
          <a:p>
            <a:pPr lvl="2"/>
            <a:r>
              <a:rPr lang="en-US" dirty="0"/>
              <a:t>At 2 years, tendon thickness improved, pain reduction maintained (VAS 75→7), 38/42 satisfied</a:t>
            </a:r>
          </a:p>
          <a:p>
            <a:pPr lvl="1"/>
            <a:r>
              <a:rPr lang="en-US" dirty="0" err="1"/>
              <a:t>Willberg</a:t>
            </a:r>
            <a:r>
              <a:rPr lang="en-US" dirty="0"/>
              <a:t> et al. 2008</a:t>
            </a:r>
          </a:p>
          <a:p>
            <a:pPr lvl="2"/>
            <a:r>
              <a:rPr lang="en-US" dirty="0"/>
              <a:t>After 2-3 injections, 18/26 satisfied with pain reduction</a:t>
            </a:r>
          </a:p>
          <a:p>
            <a:pPr lvl="2"/>
            <a:r>
              <a:rPr lang="en-US" dirty="0"/>
              <a:t>Additional injections (up to 5) yielded 26/26 satisfied</a:t>
            </a:r>
          </a:p>
          <a:p>
            <a:r>
              <a:rPr lang="en-US" dirty="0"/>
              <a:t>Viable minimally invasive treatment option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802640"/>
            <a:ext cx="2822194" cy="2105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246787"/>
            <a:ext cx="2797406" cy="13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4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325562"/>
          </a:xfrm>
        </p:spPr>
        <p:txBody>
          <a:bodyPr/>
          <a:lstStyle/>
          <a:p>
            <a:r>
              <a:rPr lang="en-US" sz="4000" dirty="0"/>
              <a:t>Extracorporeal Shock Wave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Al-</a:t>
            </a:r>
            <a:r>
              <a:rPr lang="en-US" dirty="0" err="1"/>
              <a:t>Abbad</a:t>
            </a:r>
            <a:r>
              <a:rPr lang="en-US" dirty="0"/>
              <a:t> H and Simon JV. </a:t>
            </a:r>
            <a:r>
              <a:rPr lang="en-US" i="1" dirty="0"/>
              <a:t>Foot Ankle </a:t>
            </a:r>
            <a:r>
              <a:rPr lang="en-US" i="1" dirty="0" err="1"/>
              <a:t>Int</a:t>
            </a:r>
            <a:r>
              <a:rPr lang="en-US" i="1" dirty="0"/>
              <a:t> </a:t>
            </a:r>
            <a:r>
              <a:rPr lang="en-US" dirty="0"/>
              <a:t>2013. </a:t>
            </a:r>
          </a:p>
          <a:p>
            <a:pPr lvl="1"/>
            <a:r>
              <a:rPr lang="en-US" dirty="0"/>
              <a:t>Systematic meta-analysis of 6 RCTs</a:t>
            </a:r>
          </a:p>
          <a:p>
            <a:pPr lvl="2"/>
            <a:r>
              <a:rPr lang="en-US" dirty="0"/>
              <a:t>Some treatment variability</a:t>
            </a:r>
          </a:p>
          <a:p>
            <a:pPr lvl="2"/>
            <a:r>
              <a:rPr lang="en-US" dirty="0"/>
              <a:t>1500-2500 impulses, energy flux density 0.08-0.5 </a:t>
            </a:r>
            <a:r>
              <a:rPr lang="en-US" dirty="0" err="1"/>
              <a:t>mJ</a:t>
            </a:r>
            <a:r>
              <a:rPr lang="en-US" dirty="0"/>
              <a:t>/mm</a:t>
            </a:r>
            <a:r>
              <a:rPr lang="en-US" baseline="30000" dirty="0"/>
              <a:t>2</a:t>
            </a:r>
            <a:endParaRPr lang="en-US" dirty="0"/>
          </a:p>
          <a:p>
            <a:pPr lvl="2"/>
            <a:r>
              <a:rPr lang="en-US" dirty="0"/>
              <a:t>Average of 3 weekly treatments</a:t>
            </a:r>
          </a:p>
          <a:p>
            <a:pPr lvl="2"/>
            <a:r>
              <a:rPr lang="en-US" dirty="0"/>
              <a:t>Significant reduction in pain and functional improvement</a:t>
            </a:r>
          </a:p>
          <a:p>
            <a:pPr lvl="1"/>
            <a:r>
              <a:rPr lang="en-US" dirty="0"/>
              <a:t>Satisfactory evidence for ESWT alone, but improves when combined with eccentric training.</a:t>
            </a:r>
          </a:p>
          <a:p>
            <a:r>
              <a:rPr lang="en-US" dirty="0"/>
              <a:t>Mani-</a:t>
            </a:r>
            <a:r>
              <a:rPr lang="en-US" dirty="0" err="1"/>
              <a:t>Babu</a:t>
            </a:r>
            <a:r>
              <a:rPr lang="en-US" dirty="0"/>
              <a:t> et al. </a:t>
            </a:r>
            <a:r>
              <a:rPr lang="en-US" i="1" dirty="0"/>
              <a:t>Am J Sports Med </a:t>
            </a:r>
            <a:r>
              <a:rPr lang="en-US" dirty="0"/>
              <a:t>2015. </a:t>
            </a:r>
          </a:p>
          <a:p>
            <a:pPr lvl="1"/>
            <a:r>
              <a:rPr lang="en-US" dirty="0"/>
              <a:t>Level 1 meta-analysis, 13 trials. </a:t>
            </a:r>
          </a:p>
          <a:p>
            <a:pPr lvl="2"/>
            <a:r>
              <a:rPr lang="en-US" dirty="0"/>
              <a:t>Superior results compared to eccentric training for insertional tendinopathy. </a:t>
            </a:r>
          </a:p>
          <a:p>
            <a:pPr lvl="2"/>
            <a:r>
              <a:rPr lang="en-US" dirty="0"/>
              <a:t>Moderate support for ESWT alone for </a:t>
            </a:r>
            <a:r>
              <a:rPr lang="en-US" dirty="0" err="1"/>
              <a:t>midportion</a:t>
            </a:r>
            <a:r>
              <a:rPr lang="en-US" dirty="0"/>
              <a:t> tendinopathy.</a:t>
            </a:r>
          </a:p>
          <a:p>
            <a:pPr lvl="2"/>
            <a:r>
              <a:rPr lang="en-US" dirty="0"/>
              <a:t>Superior outcomes when combined with eccentric training for </a:t>
            </a:r>
            <a:r>
              <a:rPr lang="en-US" dirty="0" err="1"/>
              <a:t>midportion</a:t>
            </a:r>
            <a:r>
              <a:rPr lang="en-US" dirty="0"/>
              <a:t> tendinopathy.</a:t>
            </a:r>
          </a:p>
        </p:txBody>
      </p:sp>
    </p:spTree>
    <p:extLst>
      <p:ext uri="{BB962C8B-B14F-4D97-AF65-F5344CB8AC3E}">
        <p14:creationId xmlns:p14="http://schemas.microsoft.com/office/powerpoint/2010/main" val="367772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62900" cy="1325563"/>
          </a:xfrm>
        </p:spPr>
        <p:txBody>
          <a:bodyPr/>
          <a:lstStyle/>
          <a:p>
            <a:r>
              <a:rPr lang="en-US" dirty="0"/>
              <a:t>ESWT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56" y="1248382"/>
            <a:ext cx="5887644" cy="538101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Non-insertional Achilles tendinopathy</a:t>
            </a:r>
          </a:p>
          <a:p>
            <a:pPr lvl="1" algn="just"/>
            <a:r>
              <a:rPr lang="en-US" dirty="0" err="1"/>
              <a:t>Rompe</a:t>
            </a:r>
            <a:r>
              <a:rPr lang="en-US" dirty="0"/>
              <a:t> et al. </a:t>
            </a:r>
            <a:r>
              <a:rPr lang="en-US" i="1" dirty="0"/>
              <a:t>JBJS </a:t>
            </a:r>
            <a:r>
              <a:rPr lang="en-US" dirty="0"/>
              <a:t>2008. Level 1. </a:t>
            </a:r>
          </a:p>
          <a:p>
            <a:pPr lvl="2" algn="just"/>
            <a:r>
              <a:rPr lang="en-US" dirty="0"/>
              <a:t>Eccentric exercise: 56% reported complete recovery at 4 months</a:t>
            </a:r>
          </a:p>
          <a:p>
            <a:pPr lvl="2" algn="just"/>
            <a:r>
              <a:rPr lang="en-US" dirty="0"/>
              <a:t>Shockwave plus EE: 82% complete recovery at 4 months</a:t>
            </a:r>
          </a:p>
          <a:p>
            <a:pPr lvl="2" algn="just"/>
            <a:r>
              <a:rPr lang="en-US" dirty="0"/>
              <a:t>No difference at 1 year </a:t>
            </a:r>
          </a:p>
          <a:p>
            <a:pPr algn="just"/>
            <a:r>
              <a:rPr lang="en-US" dirty="0" err="1"/>
              <a:t>Insertional</a:t>
            </a:r>
            <a:r>
              <a:rPr lang="en-US" dirty="0"/>
              <a:t> Achilles </a:t>
            </a:r>
            <a:r>
              <a:rPr lang="en-US" dirty="0" err="1"/>
              <a:t>tendinopathy</a:t>
            </a:r>
            <a:endParaRPr lang="en-US" dirty="0"/>
          </a:p>
          <a:p>
            <a:pPr lvl="1" algn="just"/>
            <a:r>
              <a:rPr lang="en-US" dirty="0" err="1"/>
              <a:t>Rompe</a:t>
            </a:r>
            <a:r>
              <a:rPr lang="en-US" dirty="0"/>
              <a:t> et al. </a:t>
            </a:r>
            <a:r>
              <a:rPr lang="en-US" i="1" dirty="0"/>
              <a:t>Am J Sports Med </a:t>
            </a:r>
            <a:r>
              <a:rPr lang="en-US" dirty="0"/>
              <a:t>2009. Level I.</a:t>
            </a:r>
          </a:p>
          <a:p>
            <a:pPr lvl="2" algn="just"/>
            <a:r>
              <a:rPr lang="en-US" dirty="0"/>
              <a:t>Eccentric exercise: 28 % complete recovery at 4 months. </a:t>
            </a:r>
          </a:p>
          <a:p>
            <a:pPr lvl="2" algn="just"/>
            <a:r>
              <a:rPr lang="en-US" dirty="0"/>
              <a:t>Shockwave plus EE: 64% complete recovery at 4 months.</a:t>
            </a:r>
          </a:p>
          <a:p>
            <a:pPr lvl="2" algn="just"/>
            <a:r>
              <a:rPr lang="en-US" dirty="0"/>
              <a:t>Results stable at 1 year</a:t>
            </a:r>
          </a:p>
        </p:txBody>
      </p:sp>
      <p:pic>
        <p:nvPicPr>
          <p:cNvPr id="9220" name="Picture 4" descr="http://3.bp.blogspot.com/_cvZkBwQ39kM/TIR05TgX-oI/AAAAAAAAAOg/qVby5Xo48-s/s1600/DSC040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5" r="29507"/>
          <a:stretch/>
        </p:blipFill>
        <p:spPr bwMode="auto">
          <a:xfrm>
            <a:off x="6248400" y="1219200"/>
            <a:ext cx="2743200" cy="424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76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886700" cy="1325563"/>
          </a:xfrm>
        </p:spPr>
        <p:txBody>
          <a:bodyPr/>
          <a:lstStyle/>
          <a:p>
            <a:r>
              <a:rPr lang="en-US" dirty="0"/>
              <a:t>Other options?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Corticosteroid injection</a:t>
            </a:r>
          </a:p>
          <a:p>
            <a:pPr lvl="1"/>
            <a:r>
              <a:rPr lang="en-US" dirty="0" err="1"/>
              <a:t>Coombes</a:t>
            </a:r>
            <a:r>
              <a:rPr lang="en-US" dirty="0"/>
              <a:t> et al. </a:t>
            </a:r>
            <a:r>
              <a:rPr lang="en-US" i="1" dirty="0"/>
              <a:t>Lancet </a:t>
            </a:r>
            <a:r>
              <a:rPr lang="en-US" dirty="0"/>
              <a:t>2010. Significant pain reduction short term only. Poor long term results. Risk of rupture not substantiated by RCTs.	</a:t>
            </a:r>
          </a:p>
          <a:p>
            <a:pPr lvl="1"/>
            <a:r>
              <a:rPr lang="en-US" dirty="0"/>
              <a:t>Speed, </a:t>
            </a:r>
            <a:r>
              <a:rPr lang="en-US" i="1" dirty="0"/>
              <a:t>BMJ 2001</a:t>
            </a:r>
            <a:r>
              <a:rPr lang="en-US" dirty="0"/>
              <a:t>. Insufficient evidence to support use.</a:t>
            </a:r>
          </a:p>
          <a:p>
            <a:pPr lvl="1"/>
            <a:r>
              <a:rPr lang="en-US" dirty="0" err="1"/>
              <a:t>Shrier</a:t>
            </a:r>
            <a:r>
              <a:rPr lang="en-US" dirty="0"/>
              <a:t> et al., </a:t>
            </a:r>
            <a:r>
              <a:rPr lang="en-US" i="1" dirty="0" err="1"/>
              <a:t>Clin</a:t>
            </a:r>
            <a:r>
              <a:rPr lang="en-US" i="1" dirty="0"/>
              <a:t> J Sports Med.</a:t>
            </a:r>
            <a:r>
              <a:rPr lang="en-US" dirty="0"/>
              <a:t> 1996.  Only level 1 study showed no benefit of corticosteroid. Risk of weakness/rupture supported only by animal models and case reports.</a:t>
            </a:r>
          </a:p>
          <a:p>
            <a:r>
              <a:rPr lang="en-US" dirty="0"/>
              <a:t>Platelet-Rich Plasma (PRP)</a:t>
            </a:r>
          </a:p>
          <a:p>
            <a:pPr lvl="1"/>
            <a:r>
              <a:rPr lang="en-US" dirty="0"/>
              <a:t>De </a:t>
            </a:r>
            <a:r>
              <a:rPr lang="en-US" dirty="0" err="1"/>
              <a:t>Vos</a:t>
            </a:r>
            <a:r>
              <a:rPr lang="en-US" dirty="0"/>
              <a:t> et al., </a:t>
            </a:r>
            <a:r>
              <a:rPr lang="en-US" i="1" dirty="0"/>
              <a:t>JAMA </a:t>
            </a:r>
            <a:r>
              <a:rPr lang="en-US" dirty="0"/>
              <a:t>2011: Level I study of PRP injections in chronic </a:t>
            </a:r>
            <a:r>
              <a:rPr lang="en-US" dirty="0" err="1"/>
              <a:t>midsubstance</a:t>
            </a:r>
            <a:r>
              <a:rPr lang="en-US" dirty="0"/>
              <a:t> tendinopathy. No difference compared to saline injection at 24 months.  Eccentric stretching in both groups. </a:t>
            </a:r>
          </a:p>
          <a:p>
            <a:pPr lvl="1"/>
            <a:r>
              <a:rPr lang="en-US" dirty="0"/>
              <a:t>De </a:t>
            </a:r>
            <a:r>
              <a:rPr lang="en-US" dirty="0" err="1"/>
              <a:t>Jonge</a:t>
            </a:r>
            <a:r>
              <a:rPr lang="en-US" dirty="0"/>
              <a:t> et al., </a:t>
            </a:r>
            <a:r>
              <a:rPr lang="en-US" i="1" dirty="0"/>
              <a:t>Am J Sports Med </a:t>
            </a:r>
            <a:r>
              <a:rPr lang="en-US" dirty="0"/>
              <a:t>2011. Level 1 study.  One year </a:t>
            </a:r>
            <a:r>
              <a:rPr lang="en-US" dirty="0" err="1"/>
              <a:t>followup</a:t>
            </a:r>
            <a:r>
              <a:rPr lang="en-US" dirty="0"/>
              <a:t>. No significant difference between groups. 59% satisfied with treatment. </a:t>
            </a:r>
            <a:r>
              <a:rPr lang="en-US" dirty="0" err="1"/>
              <a:t>Ultrasonographic</a:t>
            </a:r>
            <a:r>
              <a:rPr lang="en-US" dirty="0"/>
              <a:t> improvement in both groups.</a:t>
            </a:r>
          </a:p>
          <a:p>
            <a:r>
              <a:rPr lang="en-US" dirty="0" err="1"/>
              <a:t>Aprotonin</a:t>
            </a:r>
            <a:endParaRPr lang="en-US" dirty="0"/>
          </a:p>
          <a:p>
            <a:pPr lvl="1"/>
            <a:r>
              <a:rPr lang="en-US" dirty="0"/>
              <a:t>Brown et al. </a:t>
            </a:r>
            <a:r>
              <a:rPr lang="en-US" i="1" dirty="0"/>
              <a:t>Br J Sports Med </a:t>
            </a:r>
            <a:r>
              <a:rPr lang="en-US" dirty="0"/>
              <a:t>2006, no short or long term benefit</a:t>
            </a:r>
          </a:p>
          <a:p>
            <a:r>
              <a:rPr lang="en-US" dirty="0"/>
              <a:t>Topical </a:t>
            </a:r>
            <a:r>
              <a:rPr lang="en-US" dirty="0" err="1"/>
              <a:t>glyceral</a:t>
            </a:r>
            <a:r>
              <a:rPr lang="en-US" dirty="0"/>
              <a:t> </a:t>
            </a:r>
            <a:r>
              <a:rPr lang="en-US" dirty="0" err="1"/>
              <a:t>trinitrate</a:t>
            </a:r>
            <a:endParaRPr lang="en-US" dirty="0"/>
          </a:p>
          <a:p>
            <a:pPr lvl="1"/>
            <a:r>
              <a:rPr lang="en-US" dirty="0" err="1"/>
              <a:t>Paoloni</a:t>
            </a:r>
            <a:r>
              <a:rPr lang="en-US" dirty="0"/>
              <a:t> et al. </a:t>
            </a:r>
            <a:r>
              <a:rPr lang="en-US" i="1" dirty="0"/>
              <a:t>JBJS </a:t>
            </a:r>
            <a:r>
              <a:rPr lang="en-US" dirty="0"/>
              <a:t>2004. Topical glyceryl </a:t>
            </a:r>
            <a:r>
              <a:rPr lang="en-US" dirty="0" err="1"/>
              <a:t>trinitrate</a:t>
            </a:r>
            <a:r>
              <a:rPr lang="en-US" dirty="0"/>
              <a:t> plus eccentric training.  78% asymptomatic versus 49% in control group.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7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2220"/>
            <a:ext cx="7620000" cy="1143000"/>
          </a:xfrm>
        </p:spPr>
        <p:txBody>
          <a:bodyPr/>
          <a:lstStyle/>
          <a:p>
            <a:r>
              <a:rPr lang="en-US" dirty="0"/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394" y="1066800"/>
            <a:ext cx="4616605" cy="4343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Targets regions of degenerative tendinopathy</a:t>
            </a:r>
          </a:p>
          <a:p>
            <a:r>
              <a:rPr lang="en-US" dirty="0"/>
              <a:t>No consensus on technique, but results are consistent.</a:t>
            </a:r>
          </a:p>
          <a:p>
            <a:r>
              <a:rPr lang="en-US" dirty="0"/>
              <a:t>Successful return to sports in 50-80%, but all based on level IV evidence</a:t>
            </a:r>
          </a:p>
          <a:p>
            <a:r>
              <a:rPr lang="en-US" dirty="0"/>
              <a:t>Better outcomes in athletic versus sedentary patients</a:t>
            </a:r>
          </a:p>
          <a:p>
            <a:r>
              <a:rPr lang="en-US" dirty="0"/>
              <a:t>Must be followed with appropriate rehabilitation</a:t>
            </a:r>
          </a:p>
          <a:p>
            <a:pPr lvl="1"/>
            <a:r>
              <a:rPr lang="en-US" dirty="0"/>
              <a:t>Treat “the donut”</a:t>
            </a:r>
          </a:p>
        </p:txBody>
      </p:sp>
      <p:pic>
        <p:nvPicPr>
          <p:cNvPr id="3076" name="Picture 4" descr="https://encrypted-tbn0.google.com/images?q=tbn:ANd9GcTkPYtpJBaPgeT7UGX4mFdIQOQEuiY9-ZC46t4bGnqyoYVP4lCA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r="7123"/>
          <a:stretch/>
        </p:blipFill>
        <p:spPr bwMode="auto">
          <a:xfrm>
            <a:off x="5221705" y="304800"/>
            <a:ext cx="2866272" cy="281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odiatrytoday.com/files/imagecache/normal/PT12Achilles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1193" r="3390" b="14893"/>
          <a:stretch/>
        </p:blipFill>
        <p:spPr bwMode="auto">
          <a:xfrm>
            <a:off x="5237747" y="3333878"/>
            <a:ext cx="2850230" cy="3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066800" y="5105400"/>
            <a:ext cx="38100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5" name="Oval 4"/>
          <p:cNvSpPr/>
          <p:nvPr/>
        </p:nvSpPr>
        <p:spPr>
          <a:xfrm>
            <a:off x="2148468" y="5728227"/>
            <a:ext cx="2271132" cy="646553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Degenerative tendon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114" y="5225534"/>
            <a:ext cx="266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or reactive tendon</a:t>
            </a:r>
          </a:p>
        </p:txBody>
      </p:sp>
    </p:spTree>
    <p:extLst>
      <p:ext uri="{BB962C8B-B14F-4D97-AF65-F5344CB8AC3E}">
        <p14:creationId xmlns:p14="http://schemas.microsoft.com/office/powerpoint/2010/main" val="270055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treatment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 Rest/immobilization </a:t>
            </a:r>
          </a:p>
          <a:p>
            <a:pPr lvl="2"/>
            <a:r>
              <a:rPr lang="en-US" dirty="0"/>
              <a:t>Relative rest</a:t>
            </a:r>
          </a:p>
          <a:p>
            <a:pPr lvl="2"/>
            <a:r>
              <a:rPr lang="en-US" dirty="0"/>
              <a:t>Relative immobilization</a:t>
            </a:r>
          </a:p>
          <a:p>
            <a:pPr lvl="2"/>
            <a:r>
              <a:rPr lang="en-US" dirty="0"/>
              <a:t>Strict immobilization</a:t>
            </a:r>
          </a:p>
          <a:p>
            <a:r>
              <a:rPr lang="en-US" dirty="0"/>
              <a:t>Address “inflammation”</a:t>
            </a:r>
          </a:p>
          <a:p>
            <a:r>
              <a:rPr lang="en-US" dirty="0"/>
              <a:t>Physical therapy</a:t>
            </a:r>
          </a:p>
          <a:p>
            <a:pPr lvl="1"/>
            <a:r>
              <a:rPr lang="en-US" dirty="0"/>
              <a:t>Eccentric strengthening</a:t>
            </a:r>
          </a:p>
          <a:p>
            <a:pPr lvl="1"/>
            <a:r>
              <a:rPr lang="en-US" dirty="0"/>
              <a:t>Adjuncts (soft tissue mobilization, ultrasound,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Frustrated flail</a:t>
            </a:r>
          </a:p>
          <a:p>
            <a:r>
              <a:rPr lang="en-US" dirty="0"/>
              <a:t>Surgical debridement</a:t>
            </a:r>
          </a:p>
          <a:p>
            <a:endParaRPr lang="en-US" dirty="0"/>
          </a:p>
          <a:p>
            <a:r>
              <a:rPr lang="en-US" i="1" dirty="0"/>
              <a:t>“Treatments of tendinopathy that seem to be effective in poor quality studies frequently fail to show clinical benefit when assessed in good clinical studies.” </a:t>
            </a:r>
            <a:r>
              <a:rPr lang="en-US" dirty="0"/>
              <a:t>De </a:t>
            </a:r>
            <a:r>
              <a:rPr lang="en-US" dirty="0" err="1"/>
              <a:t>Vos</a:t>
            </a:r>
            <a:r>
              <a:rPr lang="en-US" dirty="0"/>
              <a:t>, JAMA 2010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9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620000" cy="1143000"/>
          </a:xfrm>
        </p:spPr>
        <p:txBody>
          <a:bodyPr/>
          <a:lstStyle/>
          <a:p>
            <a:r>
              <a:rPr lang="en-US" dirty="0"/>
              <a:t>What should a clinician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6411"/>
            <a:ext cx="8039100" cy="49226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Proposed evidence-base protocol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" y="3043786"/>
            <a:ext cx="26056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responding or resolved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maintenance eccentric training 6-12 months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9593" y="3059318"/>
            <a:ext cx="44618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not responding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topical GTN (low risk), continue eccentric training x 12 weeks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37" y="6516092"/>
            <a:ext cx="3079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Adapted from </a:t>
            </a:r>
            <a:r>
              <a:rPr lang="en-US" sz="1000" dirty="0" err="1"/>
              <a:t>Alfredson</a:t>
            </a:r>
            <a:r>
              <a:rPr lang="en-US" sz="1000" dirty="0"/>
              <a:t> and Cook </a:t>
            </a:r>
            <a:r>
              <a:rPr lang="en-US" sz="1000" i="1" dirty="0"/>
              <a:t>Br J Sports Med </a:t>
            </a:r>
            <a:r>
              <a:rPr lang="en-US" sz="1000" dirty="0"/>
              <a:t>2007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593" y="5398470"/>
            <a:ext cx="44618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Surgical debridement, rehabilitation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38250" y="2504933"/>
            <a:ext cx="3048000" cy="457200"/>
            <a:chOff x="1600200" y="3124200"/>
            <a:chExt cx="3048000" cy="4572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600200" y="33528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648200" y="33528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1600200" y="3124200"/>
              <a:ext cx="3048000" cy="228600"/>
              <a:chOff x="1600200" y="3124200"/>
              <a:chExt cx="3048000" cy="22860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600200" y="3352800"/>
                <a:ext cx="3048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062868" y="3124200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/>
          <p:cNvSpPr txBox="1"/>
          <p:nvPr/>
        </p:nvSpPr>
        <p:spPr>
          <a:xfrm>
            <a:off x="2929593" y="4202668"/>
            <a:ext cx="4461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ESWT and eccentric training x 12 weeks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029200" y="4036756"/>
            <a:ext cx="0" cy="115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29593" y="4812268"/>
            <a:ext cx="4461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Sclerosant</a:t>
            </a:r>
            <a:r>
              <a:rPr lang="en-US" dirty="0"/>
              <a:t> x 3 (6 months total)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760" y="1303278"/>
            <a:ext cx="684847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Upon presentation with mid-portion tendinopathy</a:t>
            </a:r>
          </a:p>
          <a:p>
            <a:pPr lvl="1"/>
            <a:r>
              <a:rPr lang="en-US" dirty="0"/>
              <a:t>Address obvious training error</a:t>
            </a:r>
          </a:p>
          <a:p>
            <a:pPr lvl="1"/>
            <a:r>
              <a:rPr lang="en-US" u="sng" dirty="0"/>
              <a:t>12 weeks of eccentric training</a:t>
            </a:r>
          </a:p>
          <a:p>
            <a:pPr lvl="1"/>
            <a:r>
              <a:rPr lang="en-US" dirty="0"/>
              <a:t>Continue pain-moderated activity in athletes (pain &lt;5/10)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29592" y="6003996"/>
            <a:ext cx="4461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Continue maintenance eccentric training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029200" y="4648200"/>
            <a:ext cx="0" cy="115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029200" y="5257800"/>
            <a:ext cx="0" cy="115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029200" y="5827884"/>
            <a:ext cx="0" cy="1157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326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13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387376" cy="1616074"/>
          </a:xfrm>
        </p:spPr>
        <p:txBody>
          <a:bodyPr>
            <a:normAutofit/>
          </a:bodyPr>
          <a:lstStyle/>
          <a:p>
            <a:r>
              <a:rPr lang="en-US" sz="3600" dirty="0"/>
              <a:t>A pragmatic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86540" cy="4351338"/>
          </a:xfrm>
        </p:spPr>
        <p:txBody>
          <a:bodyPr/>
          <a:lstStyle/>
          <a:p>
            <a:r>
              <a:rPr lang="en-US" dirty="0"/>
              <a:t>My own experience</a:t>
            </a:r>
          </a:p>
          <a:p>
            <a:r>
              <a:rPr lang="en-US" dirty="0"/>
              <a:t>New solutions or directions?</a:t>
            </a:r>
          </a:p>
          <a:p>
            <a:r>
              <a:rPr lang="en-US" dirty="0"/>
              <a:t>Resistance to evidence-based medicine</a:t>
            </a:r>
          </a:p>
          <a:p>
            <a:pPr lvl="1"/>
            <a:r>
              <a:rPr lang="en-US" dirty="0"/>
              <a:t>Biases</a:t>
            </a:r>
          </a:p>
          <a:p>
            <a:pPr lvl="1"/>
            <a:r>
              <a:rPr lang="en-US" dirty="0"/>
              <a:t>Patient demographics</a:t>
            </a:r>
          </a:p>
          <a:p>
            <a:pPr lvl="1"/>
            <a:r>
              <a:rPr lang="en-US" dirty="0"/>
              <a:t>Patient compliance</a:t>
            </a:r>
          </a:p>
          <a:p>
            <a:pPr lvl="1"/>
            <a:r>
              <a:rPr lang="en-US" dirty="0"/>
              <a:t>Personal preferences and experiences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35" y="3733800"/>
            <a:ext cx="4437903" cy="29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20140" r="23263" b="34211"/>
          <a:stretch/>
        </p:blipFill>
        <p:spPr bwMode="auto">
          <a:xfrm>
            <a:off x="5016026" y="838200"/>
            <a:ext cx="4004085" cy="267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18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763000" cy="6477000"/>
          </a:xfrm>
        </p:spPr>
        <p:txBody>
          <a:bodyPr>
            <a:normAutofit/>
          </a:bodyPr>
          <a:lstStyle/>
          <a:p>
            <a:pPr algn="l"/>
            <a:r>
              <a:rPr lang="en-US" sz="6700" dirty="0"/>
              <a:t>Tendon Injuries in Endurance Athletes</a:t>
            </a:r>
            <a:br>
              <a:rPr lang="en-US" dirty="0"/>
            </a:br>
            <a:r>
              <a:rPr lang="en-US" dirty="0"/>
              <a:t>	-</a:t>
            </a:r>
            <a:r>
              <a:rPr lang="en-US" sz="3600" dirty="0"/>
              <a:t>Achilles tendinopathy</a:t>
            </a:r>
            <a:br>
              <a:rPr lang="en-US" sz="3600" dirty="0"/>
            </a:br>
            <a:r>
              <a:rPr lang="en-US" sz="3600" dirty="0"/>
              <a:t>		-Mid-portion </a:t>
            </a:r>
            <a:br>
              <a:rPr lang="en-US" sz="3600" dirty="0"/>
            </a:br>
            <a:r>
              <a:rPr lang="en-US" sz="3600" dirty="0"/>
              <a:t>			-Evidence-based</a:t>
            </a:r>
            <a:br>
              <a:rPr lang="en-US" sz="3600" dirty="0"/>
            </a:br>
            <a:r>
              <a:rPr lang="en-US" sz="3600" dirty="0"/>
              <a:t>				-Personally biased</a:t>
            </a:r>
            <a:br>
              <a:rPr lang="en-US" sz="3600" dirty="0"/>
            </a:br>
            <a:br>
              <a:rPr lang="en-US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099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762000"/>
            <a:ext cx="64008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5638800"/>
            <a:ext cx="546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Phil Shaw DPM</a:t>
            </a:r>
          </a:p>
          <a:p>
            <a:r>
              <a:rPr lang="en-US" dirty="0"/>
              <a:t>Phil.A.Shaw@gmail.com</a:t>
            </a:r>
          </a:p>
        </p:txBody>
      </p:sp>
    </p:spTree>
    <p:extLst>
      <p:ext uri="{BB962C8B-B14F-4D97-AF65-F5344CB8AC3E}">
        <p14:creationId xmlns:p14="http://schemas.microsoft.com/office/powerpoint/2010/main" val="220688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21" y="152400"/>
            <a:ext cx="7886700" cy="1325563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562600"/>
          </a:xfrm>
        </p:spPr>
        <p:txBody>
          <a:bodyPr>
            <a:no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Alfredson</a:t>
            </a:r>
            <a:r>
              <a:rPr lang="en-US" sz="900" dirty="0"/>
              <a:t> H. 2011. Ultrasound and Doppler-guided </a:t>
            </a:r>
            <a:r>
              <a:rPr lang="en-US" sz="900" dirty="0" err="1"/>
              <a:t>minisurgery</a:t>
            </a:r>
            <a:r>
              <a:rPr lang="en-US" sz="900" dirty="0"/>
              <a:t> to treat </a:t>
            </a:r>
            <a:r>
              <a:rPr lang="en-US" sz="900" dirty="0" err="1"/>
              <a:t>midportion</a:t>
            </a:r>
            <a:r>
              <a:rPr lang="en-US" sz="900" dirty="0"/>
              <a:t> Achilles tendinosis: results of a large material and randomized study comparing two scraping techniques. </a:t>
            </a:r>
            <a:r>
              <a:rPr lang="en-US" sz="900" i="1" dirty="0"/>
              <a:t>Br J Sports Med </a:t>
            </a:r>
            <a:r>
              <a:rPr lang="en-US" sz="900" dirty="0"/>
              <a:t>45 (5): 407-10.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Alfredson</a:t>
            </a:r>
            <a:r>
              <a:rPr lang="en-US" sz="900" dirty="0"/>
              <a:t> H and Cook J. 2007. A treatment algorithm for managing Achilles tendinopathy: new treatment options</a:t>
            </a:r>
            <a:r>
              <a:rPr lang="en-US" sz="900" i="1" dirty="0"/>
              <a:t>. Br J Sports Med </a:t>
            </a:r>
            <a:r>
              <a:rPr lang="en-US" sz="900" dirty="0"/>
              <a:t>41 (4): 211-216.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Alfredson</a:t>
            </a:r>
            <a:r>
              <a:rPr lang="en-US" sz="900" dirty="0"/>
              <a:t> and </a:t>
            </a:r>
            <a:r>
              <a:rPr lang="en-US" sz="900" dirty="0" err="1"/>
              <a:t>Ohberg</a:t>
            </a:r>
            <a:r>
              <a:rPr lang="en-US" sz="900" dirty="0"/>
              <a:t>. 2006. Increased </a:t>
            </a:r>
            <a:r>
              <a:rPr lang="en-US" sz="900" dirty="0" err="1"/>
              <a:t>intratendinous</a:t>
            </a:r>
            <a:r>
              <a:rPr lang="en-US" sz="900" dirty="0"/>
              <a:t> vascularity in the early period after </a:t>
            </a:r>
            <a:r>
              <a:rPr lang="en-US" sz="900" dirty="0" err="1"/>
              <a:t>sclerosing</a:t>
            </a:r>
            <a:r>
              <a:rPr lang="en-US" sz="900" dirty="0"/>
              <a:t> injection treatment in Achilles </a:t>
            </a:r>
            <a:r>
              <a:rPr lang="en-US" sz="900" dirty="0" err="1"/>
              <a:t>tendinosis</a:t>
            </a:r>
            <a:r>
              <a:rPr lang="en-US" sz="900" dirty="0"/>
              <a:t>: a healing response? Knee </a:t>
            </a:r>
            <a:r>
              <a:rPr lang="en-US" sz="900" dirty="0" err="1"/>
              <a:t>Surg</a:t>
            </a:r>
            <a:r>
              <a:rPr lang="en-US" sz="900" dirty="0"/>
              <a:t> Sports </a:t>
            </a:r>
            <a:r>
              <a:rPr lang="en-US" sz="900" dirty="0" err="1"/>
              <a:t>Traumatol</a:t>
            </a:r>
            <a:r>
              <a:rPr lang="en-US" sz="900" dirty="0"/>
              <a:t> </a:t>
            </a:r>
            <a:r>
              <a:rPr lang="en-US" sz="900" dirty="0" err="1"/>
              <a:t>Arthrosc</a:t>
            </a:r>
            <a:r>
              <a:rPr lang="en-US" sz="900" dirty="0"/>
              <a:t>. 14:399 – 401.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Astrom</a:t>
            </a:r>
            <a:r>
              <a:rPr lang="en-US" sz="900" dirty="0"/>
              <a:t> M and </a:t>
            </a:r>
            <a:r>
              <a:rPr lang="en-US" sz="900" dirty="0" err="1"/>
              <a:t>Westlin</a:t>
            </a:r>
            <a:r>
              <a:rPr lang="en-US" sz="900" dirty="0"/>
              <a:t> N. No effect of </a:t>
            </a:r>
            <a:r>
              <a:rPr lang="en-US" sz="900" dirty="0" err="1"/>
              <a:t>piroxicam</a:t>
            </a:r>
            <a:r>
              <a:rPr lang="en-US" sz="900" dirty="0"/>
              <a:t> on Achilles tendinopathy. A randomized study of 70 patients. </a:t>
            </a:r>
            <a:r>
              <a:rPr lang="en-US" sz="900" i="1" dirty="0" err="1"/>
              <a:t>Acta</a:t>
            </a:r>
            <a:r>
              <a:rPr lang="en-US" sz="900" i="1" dirty="0"/>
              <a:t> </a:t>
            </a:r>
            <a:r>
              <a:rPr lang="en-US" sz="900" i="1" dirty="0" err="1"/>
              <a:t>Orthop</a:t>
            </a:r>
            <a:r>
              <a:rPr lang="en-US" sz="900" i="1" dirty="0"/>
              <a:t> </a:t>
            </a:r>
            <a:r>
              <a:rPr lang="en-US" sz="900" i="1" dirty="0" err="1"/>
              <a:t>Scand</a:t>
            </a:r>
            <a:r>
              <a:rPr lang="en-US" sz="900" i="1" dirty="0"/>
              <a:t> </a:t>
            </a:r>
            <a:r>
              <a:rPr lang="en-US" sz="900" dirty="0"/>
              <a:t>1992; 63: 631-4.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Bouche and </a:t>
            </a:r>
            <a:r>
              <a:rPr lang="en-US" sz="900" dirty="0" err="1"/>
              <a:t>McInnes</a:t>
            </a:r>
            <a:r>
              <a:rPr lang="en-US" sz="900" dirty="0"/>
              <a:t>. 2005. “Posterior heel pain: </a:t>
            </a:r>
            <a:r>
              <a:rPr lang="en-US" sz="900" dirty="0" err="1"/>
              <a:t>Haglund’s</a:t>
            </a:r>
            <a:r>
              <a:rPr lang="en-US" sz="900" dirty="0"/>
              <a:t> deformity, pump bump deformity, and Achilles </a:t>
            </a:r>
            <a:r>
              <a:rPr lang="en-US" sz="900" dirty="0" err="1"/>
              <a:t>insertional</a:t>
            </a:r>
            <a:r>
              <a:rPr lang="en-US" sz="900" dirty="0"/>
              <a:t> calcific </a:t>
            </a:r>
            <a:r>
              <a:rPr lang="en-US" sz="900" dirty="0" err="1"/>
              <a:t>tendinosis</a:t>
            </a:r>
            <a:r>
              <a:rPr lang="en-US" sz="900" dirty="0"/>
              <a:t> (AICT)” in </a:t>
            </a:r>
            <a:r>
              <a:rPr lang="en-US" sz="900" i="1" dirty="0"/>
              <a:t>Master Techniques in Podiatric Surgery: Foot and Ankle</a:t>
            </a:r>
            <a:r>
              <a:rPr lang="en-US" sz="900" dirty="0"/>
              <a:t>, Chang, ed. Lippincott Williams and Wilkins, NY, 265-277.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Carcia</a:t>
            </a:r>
            <a:r>
              <a:rPr lang="en-US" sz="900" dirty="0"/>
              <a:t> et al. Achilles pain, stiffness, and muscle power deficits: Achilles tendonitis. Clinical practice guidelines linked to the international classification of functioning, disability, and health from the </a:t>
            </a:r>
            <a:r>
              <a:rPr lang="en-US" sz="900" dirty="0" err="1"/>
              <a:t>orhopaedic</a:t>
            </a:r>
            <a:r>
              <a:rPr lang="en-US" sz="900" dirty="0"/>
              <a:t> section of the American physical therapy association. </a:t>
            </a:r>
            <a:r>
              <a:rPr lang="en-US" sz="900" i="1" dirty="0"/>
              <a:t>J Ortho Sports Phys </a:t>
            </a:r>
            <a:r>
              <a:rPr lang="en-US" sz="900" i="1" dirty="0" err="1"/>
              <a:t>Ther</a:t>
            </a:r>
            <a:r>
              <a:rPr lang="en-US" sz="900" i="1" dirty="0"/>
              <a:t> </a:t>
            </a:r>
            <a:r>
              <a:rPr lang="en-US" sz="900" dirty="0"/>
              <a:t>2010: 40 (9), A1-A26.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Cook JL and </a:t>
            </a:r>
            <a:r>
              <a:rPr lang="en-US" sz="900" dirty="0" err="1"/>
              <a:t>Purdam</a:t>
            </a:r>
            <a:r>
              <a:rPr lang="en-US" sz="900" dirty="0"/>
              <a:t> CR. Is tendon pathology a continuum? A pathology model to explain the clinical presentation of load induced tendinopathy. Br J Sports Med 43: 409-16.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Cook et al. 2016. Revisiting the continuum model of tendon pathology: what is its merit in clinical practice and research? Br J Sports Med 50: 1187-1191.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Coombes</a:t>
            </a:r>
            <a:r>
              <a:rPr lang="en-US" sz="900" dirty="0"/>
              <a:t> et al. 2010. Efficacy and safety of corticosteroid injections and other injections for management of </a:t>
            </a:r>
            <a:r>
              <a:rPr lang="en-US" sz="900" dirty="0" err="1"/>
              <a:t>tendinopathy</a:t>
            </a:r>
            <a:r>
              <a:rPr lang="en-US" sz="900" dirty="0"/>
              <a:t>: a systematic review of randomized controlled trials. </a:t>
            </a:r>
            <a:r>
              <a:rPr lang="en-US" sz="900" i="1" dirty="0"/>
              <a:t>Lancet </a:t>
            </a:r>
            <a:r>
              <a:rPr lang="en-US" sz="900" dirty="0"/>
              <a:t>376:1751-69.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De </a:t>
            </a:r>
            <a:r>
              <a:rPr lang="en-US" sz="900" dirty="0" err="1"/>
              <a:t>Jonge</a:t>
            </a:r>
            <a:r>
              <a:rPr lang="en-US" sz="900" dirty="0"/>
              <a:t> et al. 2011. One-year </a:t>
            </a:r>
            <a:r>
              <a:rPr lang="en-US" sz="900" dirty="0" err="1"/>
              <a:t>followup</a:t>
            </a:r>
            <a:r>
              <a:rPr lang="en-US" sz="900" dirty="0"/>
              <a:t> of platelet-rich plasma treatment in chronic Achilles </a:t>
            </a:r>
            <a:r>
              <a:rPr lang="en-US" sz="900" dirty="0" err="1"/>
              <a:t>tendinopathy</a:t>
            </a:r>
            <a:r>
              <a:rPr lang="en-US" sz="900" dirty="0"/>
              <a:t>: a double blind randomized placebo controlled trial. </a:t>
            </a:r>
            <a:r>
              <a:rPr lang="en-US" sz="900" i="1" dirty="0"/>
              <a:t>Am J Sports Med </a:t>
            </a:r>
            <a:r>
              <a:rPr lang="en-US" sz="900" dirty="0"/>
              <a:t>39: 1623.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De </a:t>
            </a:r>
            <a:r>
              <a:rPr lang="en-US" sz="900" dirty="0" err="1"/>
              <a:t>Jonge</a:t>
            </a:r>
            <a:r>
              <a:rPr lang="en-US" sz="900" dirty="0"/>
              <a:t> et al. 2015. The tendon structure returns to asymptomatic values in </a:t>
            </a:r>
            <a:r>
              <a:rPr lang="en-US" sz="900" dirty="0" err="1"/>
              <a:t>nonoperatively</a:t>
            </a:r>
            <a:r>
              <a:rPr lang="en-US" sz="900" dirty="0"/>
              <a:t> treated Achilles tendinopathy but is not associated with symptoms: a prospective study. </a:t>
            </a:r>
            <a:r>
              <a:rPr lang="en-US" sz="900" i="1" dirty="0"/>
              <a:t>Am J Sports Med</a:t>
            </a:r>
            <a:r>
              <a:rPr lang="en-US" sz="900" dirty="0"/>
              <a:t> 43 (12): 2950-8.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Del </a:t>
            </a:r>
            <a:r>
              <a:rPr lang="en-US" sz="900" dirty="0" err="1"/>
              <a:t>Buono</a:t>
            </a:r>
            <a:r>
              <a:rPr lang="en-US" sz="900" dirty="0"/>
              <a:t> et al. 2013. Platelet-rich plasma: anatomical application to date: does it really work: </a:t>
            </a:r>
            <a:r>
              <a:rPr lang="en-US" sz="900" i="1" dirty="0"/>
              <a:t>Operative techniques in </a:t>
            </a:r>
            <a:r>
              <a:rPr lang="en-US" sz="900" i="1" dirty="0" err="1"/>
              <a:t>orthopaedics</a:t>
            </a:r>
            <a:r>
              <a:rPr lang="en-US" sz="900" dirty="0"/>
              <a:t> 23 (2): 75-77.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De </a:t>
            </a:r>
            <a:r>
              <a:rPr lang="en-US" sz="900" dirty="0" err="1"/>
              <a:t>Vos</a:t>
            </a:r>
            <a:r>
              <a:rPr lang="en-US" sz="900" dirty="0"/>
              <a:t> et al. 2010. Platelet-rich plasma injection for chronic Achilles </a:t>
            </a:r>
            <a:r>
              <a:rPr lang="en-US" sz="900" dirty="0" err="1"/>
              <a:t>tendinopathy</a:t>
            </a:r>
            <a:r>
              <a:rPr lang="en-US" sz="900" dirty="0"/>
              <a:t>: a randomized controlled trial. </a:t>
            </a:r>
            <a:r>
              <a:rPr lang="en-US" sz="900" i="1" dirty="0"/>
              <a:t>JAMA</a:t>
            </a:r>
            <a:r>
              <a:rPr lang="en-US" sz="900" dirty="0"/>
              <a:t> 303(2): 144-150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De </a:t>
            </a:r>
            <a:r>
              <a:rPr lang="en-US" sz="900" dirty="0" err="1"/>
              <a:t>Vos</a:t>
            </a:r>
            <a:r>
              <a:rPr lang="en-US" sz="900" dirty="0"/>
              <a:t> et al. 2011. No effects of PRP on </a:t>
            </a:r>
            <a:r>
              <a:rPr lang="en-US" sz="900" dirty="0" err="1"/>
              <a:t>ultrasonographic</a:t>
            </a:r>
            <a:r>
              <a:rPr lang="en-US" sz="900" dirty="0"/>
              <a:t> tendon structure and neovascularization in chronic </a:t>
            </a:r>
            <a:r>
              <a:rPr lang="en-US" sz="900" dirty="0" err="1"/>
              <a:t>midportion</a:t>
            </a:r>
            <a:r>
              <a:rPr lang="en-US" sz="900" dirty="0"/>
              <a:t> Achilles tendinopathy. </a:t>
            </a:r>
            <a:r>
              <a:rPr lang="en-US" sz="900" i="1" dirty="0"/>
              <a:t>Br J Sports Med </a:t>
            </a:r>
            <a:r>
              <a:rPr lang="en-US" sz="900" dirty="0"/>
              <a:t>45 (5): 387-92.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Fahlstrom</a:t>
            </a:r>
            <a:r>
              <a:rPr lang="en-US" sz="900" dirty="0"/>
              <a:t> et al. 2003. Chronic Achilles tendon pain treated with eccentric calf-muscle training.  </a:t>
            </a:r>
            <a:r>
              <a:rPr lang="en-US" sz="900" i="1" dirty="0"/>
              <a:t>Knee </a:t>
            </a:r>
            <a:r>
              <a:rPr lang="en-US" sz="900" i="1" dirty="0" err="1"/>
              <a:t>Surg</a:t>
            </a:r>
            <a:r>
              <a:rPr lang="en-US" sz="900" i="1" dirty="0"/>
              <a:t> Sports </a:t>
            </a:r>
            <a:r>
              <a:rPr lang="en-US" sz="900" i="1" dirty="0" err="1"/>
              <a:t>Traum</a:t>
            </a:r>
            <a:r>
              <a:rPr lang="en-US" sz="900" i="1" dirty="0"/>
              <a:t> </a:t>
            </a:r>
            <a:r>
              <a:rPr lang="en-US" sz="900" i="1" dirty="0" err="1"/>
              <a:t>Arthrosc</a:t>
            </a:r>
            <a:r>
              <a:rPr lang="en-US" sz="900" i="1" dirty="0"/>
              <a:t> </a:t>
            </a:r>
            <a:r>
              <a:rPr lang="en-US" sz="900" dirty="0"/>
              <a:t>11:327-33.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/>
              <a:t>Irwin. 2010. Current concepts review: </a:t>
            </a:r>
            <a:r>
              <a:rPr lang="en-US" sz="900" dirty="0" err="1"/>
              <a:t>insertional</a:t>
            </a:r>
            <a:r>
              <a:rPr lang="en-US" sz="900" dirty="0"/>
              <a:t> Achilles </a:t>
            </a:r>
            <a:r>
              <a:rPr lang="en-US" sz="900" dirty="0" err="1"/>
              <a:t>tendinopathy</a:t>
            </a:r>
            <a:r>
              <a:rPr lang="en-US" sz="900" dirty="0"/>
              <a:t>. </a:t>
            </a:r>
            <a:r>
              <a:rPr lang="en-US" sz="900" i="1" dirty="0"/>
              <a:t>Foot Ankle </a:t>
            </a:r>
            <a:r>
              <a:rPr lang="en-US" sz="900" i="1" dirty="0" err="1"/>
              <a:t>Int</a:t>
            </a:r>
            <a:r>
              <a:rPr lang="en-US" sz="900" i="1" dirty="0"/>
              <a:t> </a:t>
            </a:r>
            <a:r>
              <a:rPr lang="en-US" sz="900" dirty="0"/>
              <a:t>31 (10): 934-40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900" dirty="0" err="1"/>
              <a:t>Jonsson</a:t>
            </a:r>
            <a:r>
              <a:rPr lang="en-US" sz="900" dirty="0"/>
              <a:t> et al. 2008. New regimen for eccentric  calf-muscle training in patients with chronic </a:t>
            </a:r>
            <a:r>
              <a:rPr lang="en-US" sz="900" dirty="0" err="1"/>
              <a:t>insertional</a:t>
            </a:r>
            <a:r>
              <a:rPr lang="en-US" sz="900" dirty="0"/>
              <a:t> Achilles </a:t>
            </a:r>
            <a:r>
              <a:rPr lang="en-US" sz="900" dirty="0" err="1"/>
              <a:t>tendinopathy</a:t>
            </a:r>
            <a:r>
              <a:rPr lang="en-US" sz="900" dirty="0"/>
              <a:t>: results of a pilot study. </a:t>
            </a:r>
            <a:r>
              <a:rPr lang="en-US" sz="900" i="1" dirty="0"/>
              <a:t>Br J Sports Med </a:t>
            </a:r>
            <a:r>
              <a:rPr lang="en-US" sz="900" dirty="0"/>
              <a:t>42:746-9.</a:t>
            </a:r>
          </a:p>
        </p:txBody>
      </p:sp>
    </p:spTree>
    <p:extLst>
      <p:ext uri="{BB962C8B-B14F-4D97-AF65-F5344CB8AC3E}">
        <p14:creationId xmlns:p14="http://schemas.microsoft.com/office/powerpoint/2010/main" val="34776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886700" cy="1325563"/>
          </a:xfrm>
        </p:spPr>
        <p:txBody>
          <a:bodyPr/>
          <a:lstStyle/>
          <a:p>
            <a:r>
              <a:rPr lang="en-US" sz="3200" dirty="0"/>
              <a:t>References,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077200" cy="5715000"/>
          </a:xfrm>
        </p:spPr>
        <p:txBody>
          <a:bodyPr>
            <a:normAutofit fontScale="25000" lnSpcReduction="20000"/>
          </a:bodyPr>
          <a:lstStyle/>
          <a:p>
            <a:pPr marL="571500" indent="-457200">
              <a:buFont typeface="+mj-lt"/>
              <a:buAutoNum type="arabicPeriod" startAt="18"/>
            </a:pPr>
            <a:r>
              <a:rPr lang="en-US" sz="3600" dirty="0"/>
              <a:t>Krogh et al. 2016. Ultrasound-guided injection therapy of Achilles tendinopathy with platelet-rich-plasma or saline: a randomized, blinded, placebo-controlled trial. </a:t>
            </a:r>
            <a:r>
              <a:rPr lang="en-US" sz="3600" i="1" dirty="0"/>
              <a:t>Am J Sports Med</a:t>
            </a:r>
            <a:r>
              <a:rPr lang="en-US" sz="3600" dirty="0"/>
              <a:t> 44 (8): 1990-7</a:t>
            </a:r>
          </a:p>
          <a:p>
            <a:pPr marL="571500" indent="-457200">
              <a:buFont typeface="+mj-lt"/>
              <a:buAutoNum type="arabicPeriod" startAt="18"/>
            </a:pPr>
            <a:r>
              <a:rPr lang="en-US" sz="3600" dirty="0" err="1"/>
              <a:t>Mafi</a:t>
            </a:r>
            <a:r>
              <a:rPr lang="en-US" sz="3600" dirty="0"/>
              <a:t> et al. 2001. Superior short-term results with eccentric calf muscle training compared to concentric training in a randomized prospective multicenter study on patients with chronic Achilles </a:t>
            </a:r>
            <a:r>
              <a:rPr lang="en-US" sz="3600" dirty="0" err="1"/>
              <a:t>tendinosis.</a:t>
            </a:r>
            <a:r>
              <a:rPr lang="en-US" sz="3600" i="1" dirty="0" err="1"/>
              <a:t>Knee</a:t>
            </a:r>
            <a:r>
              <a:rPr lang="en-US" sz="3600" i="1" dirty="0"/>
              <a:t> </a:t>
            </a:r>
            <a:r>
              <a:rPr lang="en-US" sz="3600" i="1" dirty="0" err="1"/>
              <a:t>Surg</a:t>
            </a:r>
            <a:r>
              <a:rPr lang="en-US" sz="3600" i="1" dirty="0"/>
              <a:t> Sports </a:t>
            </a:r>
            <a:r>
              <a:rPr lang="en-US" sz="3600" i="1" dirty="0" err="1"/>
              <a:t>Traumatol</a:t>
            </a:r>
            <a:r>
              <a:rPr lang="en-US" sz="3600" i="1" dirty="0"/>
              <a:t> </a:t>
            </a:r>
            <a:r>
              <a:rPr lang="en-US" sz="3600" i="1" dirty="0" err="1"/>
              <a:t>Arthrosc</a:t>
            </a:r>
            <a:r>
              <a:rPr lang="en-US" sz="3600" dirty="0"/>
              <a:t> 9: 42-47. 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Mani-</a:t>
            </a:r>
            <a:r>
              <a:rPr lang="en-US" sz="3600" dirty="0" err="1"/>
              <a:t>Babu</a:t>
            </a:r>
            <a:r>
              <a:rPr lang="en-US" sz="3600" dirty="0"/>
              <a:t> et al. 2015. The effectiveness of extracorporeal shock wave therapy in lower limb tendinopathy: a systematic review. </a:t>
            </a:r>
            <a:r>
              <a:rPr lang="en-US" sz="3600" i="1" dirty="0"/>
              <a:t>Am J Sports Med </a:t>
            </a:r>
            <a:r>
              <a:rPr lang="en-US" sz="3600" dirty="0"/>
              <a:t>43 (3): 752-61.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McCormack JR et al. 2016. Eccentric exercise versus eccentric and soft tissue treatment (</a:t>
            </a:r>
            <a:r>
              <a:rPr lang="en-US" sz="3600" dirty="0" err="1"/>
              <a:t>Astym</a:t>
            </a:r>
            <a:r>
              <a:rPr lang="en-US" sz="3600" dirty="0"/>
              <a:t>) in the management of insertional Achilles tendinopathy: a randomized controlled trial. </a:t>
            </a:r>
            <a:r>
              <a:rPr lang="en-US" sz="3600" i="1" dirty="0"/>
              <a:t>Sports Health </a:t>
            </a:r>
            <a:r>
              <a:rPr lang="en-US" sz="3600" dirty="0" err="1"/>
              <a:t>epub</a:t>
            </a:r>
            <a:r>
              <a:rPr lang="en-US" sz="3600" dirty="0"/>
              <a:t> ahead of print.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 err="1"/>
              <a:t>Munteanu</a:t>
            </a:r>
            <a:r>
              <a:rPr lang="en-US" sz="3600" dirty="0"/>
              <a:t> and Barton. 2011. Lower limb biomechanics during running in individuals with Achilles tendinopathy: a systematic review. </a:t>
            </a:r>
            <a:r>
              <a:rPr lang="en-US" sz="3600" i="1" dirty="0"/>
              <a:t>J Foot Ankle Res </a:t>
            </a:r>
            <a:r>
              <a:rPr lang="en-US" sz="3600" dirty="0"/>
              <a:t>4:15. 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Murray et al. 2005. How evidence based is the management of two common sports injuries in a sports injury clinic? </a:t>
            </a:r>
            <a:r>
              <a:rPr lang="en-US" sz="3600" i="1" dirty="0"/>
              <a:t>Br J Sports Med </a:t>
            </a:r>
            <a:r>
              <a:rPr lang="en-US" sz="3600" dirty="0"/>
              <a:t>39: 912-916.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 err="1"/>
              <a:t>Paoloni</a:t>
            </a:r>
            <a:r>
              <a:rPr lang="en-US" sz="3600" dirty="0"/>
              <a:t> et al. 2004. Topical glyceryl </a:t>
            </a:r>
            <a:r>
              <a:rPr lang="en-US" sz="3600" dirty="0" err="1"/>
              <a:t>trinitrate</a:t>
            </a:r>
            <a:r>
              <a:rPr lang="en-US" sz="3600" dirty="0"/>
              <a:t> treatment of chronic </a:t>
            </a:r>
            <a:r>
              <a:rPr lang="en-US" sz="3600" dirty="0" err="1"/>
              <a:t>noninsertional</a:t>
            </a:r>
            <a:r>
              <a:rPr lang="en-US" sz="3600" dirty="0"/>
              <a:t> Achilles tendinopathy: a randomized, double blind, placebo controlled trial. </a:t>
            </a:r>
            <a:r>
              <a:rPr lang="en-US" sz="3600" i="1" dirty="0"/>
              <a:t>JBJS</a:t>
            </a:r>
            <a:r>
              <a:rPr lang="en-US" sz="3600" dirty="0"/>
              <a:t> 86 (5): 916-923.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 err="1"/>
              <a:t>Rompe</a:t>
            </a:r>
            <a:r>
              <a:rPr lang="en-US" sz="3600" dirty="0"/>
              <a:t> et al. 2007. Eccentric loading, shockwave treatment or a wait-and-see policy for tendinopathy of main body of </a:t>
            </a:r>
            <a:r>
              <a:rPr lang="en-US" sz="3600" dirty="0" err="1"/>
              <a:t>teno</a:t>
            </a:r>
            <a:r>
              <a:rPr lang="en-US" sz="3600" dirty="0"/>
              <a:t>-Achilles.: a randomized controlled trial.</a:t>
            </a:r>
            <a:r>
              <a:rPr lang="en-US" sz="3600" i="1" dirty="0"/>
              <a:t> Am J Sports Med </a:t>
            </a:r>
            <a:r>
              <a:rPr lang="en-US" sz="3600" dirty="0"/>
              <a:t>35(3): 374-383.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 err="1"/>
              <a:t>Rompe</a:t>
            </a:r>
            <a:r>
              <a:rPr lang="en-US" sz="3600" dirty="0"/>
              <a:t> et al. 2008. Eccentric loading compared with shock-wave treatment for chronic insertional Achilles tendinopathy: a randomized, controlled trial. </a:t>
            </a:r>
            <a:r>
              <a:rPr lang="en-US" sz="3600" i="1" dirty="0"/>
              <a:t>JBJS </a:t>
            </a:r>
            <a:r>
              <a:rPr lang="en-US" sz="3600" dirty="0"/>
              <a:t>90: 52-61.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 err="1"/>
              <a:t>Rompe</a:t>
            </a:r>
            <a:r>
              <a:rPr lang="en-US" sz="3600" dirty="0"/>
              <a:t> et al. 2009. Eccentric loading versus eccentric loading plus shock-wave treatment for mid-portion Achilles tendinopathy. </a:t>
            </a:r>
            <a:r>
              <a:rPr lang="en-US" sz="3600" i="1" dirty="0"/>
              <a:t>Am J Sports Med </a:t>
            </a:r>
            <a:r>
              <a:rPr lang="en-US" sz="3600" dirty="0"/>
              <a:t>37(3): 463-471.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/>
              <a:t>Rowe et al. 2012. Conservative management of </a:t>
            </a:r>
            <a:r>
              <a:rPr lang="en-US" sz="3600" dirty="0" err="1"/>
              <a:t>midportion</a:t>
            </a:r>
            <a:r>
              <a:rPr lang="en-US" sz="3600" dirty="0"/>
              <a:t> Achilles tendinopathy: a mixed methods study, integrating systematic review and clinical reasoning. </a:t>
            </a:r>
            <a:r>
              <a:rPr lang="en-US" sz="3600" i="1" dirty="0"/>
              <a:t>Sports Med </a:t>
            </a:r>
            <a:r>
              <a:rPr lang="en-US" sz="3600" dirty="0"/>
              <a:t>42(11): 941-67.</a:t>
            </a:r>
          </a:p>
          <a:p>
            <a:pPr marL="571500" indent="-457200" algn="just">
              <a:buFont typeface="+mj-lt"/>
              <a:buAutoNum type="arabicPeriod" startAt="20"/>
            </a:pPr>
            <a:r>
              <a:rPr lang="en-US" sz="3600" dirty="0" err="1"/>
              <a:t>Shrier</a:t>
            </a:r>
            <a:r>
              <a:rPr lang="en-US" sz="3600" dirty="0"/>
              <a:t> et al. 1996. Achilles tendonitis: are corticosteroid injections useful or harmful? </a:t>
            </a:r>
            <a:r>
              <a:rPr lang="en-US" sz="3600" i="1" dirty="0" err="1"/>
              <a:t>Clin</a:t>
            </a:r>
            <a:r>
              <a:rPr lang="en-US" sz="3600" i="1" dirty="0"/>
              <a:t> J Sports Med </a:t>
            </a:r>
            <a:r>
              <a:rPr lang="en-US" sz="3600" dirty="0"/>
              <a:t>6: 245-250.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 err="1"/>
              <a:t>Silbernagel</a:t>
            </a:r>
            <a:r>
              <a:rPr lang="en-US" sz="3600" dirty="0"/>
              <a:t> et al. 2007. Continued sports activity, using a pain monitoring model, during rehabilitation in patients with Achilles tendinopathy. </a:t>
            </a:r>
            <a:r>
              <a:rPr lang="en-US" sz="3600" i="1" dirty="0"/>
              <a:t>Am J Sports Med</a:t>
            </a:r>
            <a:r>
              <a:rPr lang="en-US" sz="3600" dirty="0"/>
              <a:t> 35(6)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Speed. 2001. Corticosteroid injections in tendon lesions</a:t>
            </a:r>
            <a:r>
              <a:rPr lang="en-US" sz="3600" i="1" dirty="0"/>
              <a:t>. BMJ </a:t>
            </a:r>
            <a:r>
              <a:rPr lang="en-US" sz="3600" dirty="0"/>
              <a:t>323:382-387.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 err="1"/>
              <a:t>Steinert</a:t>
            </a:r>
            <a:r>
              <a:rPr lang="en-US" sz="3600" dirty="0"/>
              <a:t> et al. 2012. Platelet-rich plasma in orthopedic surgery and sports medicine: pearls, pitfalls, and new trends in research. </a:t>
            </a:r>
            <a:r>
              <a:rPr lang="en-US" sz="3600" i="1" dirty="0"/>
              <a:t>Operative Techniques in </a:t>
            </a:r>
            <a:r>
              <a:rPr lang="en-US" sz="3600" i="1" dirty="0" err="1"/>
              <a:t>Orthopaedics</a:t>
            </a:r>
            <a:r>
              <a:rPr lang="en-US" sz="3600" i="1" dirty="0"/>
              <a:t> </a:t>
            </a:r>
            <a:r>
              <a:rPr lang="en-US" sz="3600" dirty="0"/>
              <a:t>22 (2): 91-103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Van </a:t>
            </a:r>
            <a:r>
              <a:rPr lang="en-US" sz="3600" dirty="0" err="1"/>
              <a:t>Sterkenburg</a:t>
            </a:r>
            <a:r>
              <a:rPr lang="en-US" sz="3600" dirty="0"/>
              <a:t> and van </a:t>
            </a:r>
            <a:r>
              <a:rPr lang="en-US" sz="3600" dirty="0" err="1"/>
              <a:t>Dijk</a:t>
            </a:r>
            <a:r>
              <a:rPr lang="en-US" sz="3600" dirty="0"/>
              <a:t>. 2011. Mid-portion Achilles tendinopathy: why painful? An evidence based philosophy. </a:t>
            </a:r>
            <a:r>
              <a:rPr lang="en-US" sz="3600" i="1" dirty="0"/>
              <a:t>Knee </a:t>
            </a:r>
            <a:r>
              <a:rPr lang="en-US" sz="3600" i="1" dirty="0" err="1"/>
              <a:t>Surg</a:t>
            </a:r>
            <a:r>
              <a:rPr lang="en-US" sz="3600" i="1" dirty="0"/>
              <a:t> Sports </a:t>
            </a:r>
            <a:r>
              <a:rPr lang="en-US" sz="3600" i="1" dirty="0" err="1"/>
              <a:t>traumatol</a:t>
            </a:r>
            <a:r>
              <a:rPr lang="en-US" sz="3600" i="1" dirty="0"/>
              <a:t> </a:t>
            </a:r>
            <a:r>
              <a:rPr lang="en-US" sz="3600" i="1" dirty="0" err="1"/>
              <a:t>Arthrosc</a:t>
            </a:r>
            <a:r>
              <a:rPr lang="en-US" sz="3600" i="1" dirty="0"/>
              <a:t> </a:t>
            </a:r>
            <a:r>
              <a:rPr lang="en-US" sz="3600" dirty="0"/>
              <a:t>19: 1367-1375.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 err="1"/>
              <a:t>Verrall</a:t>
            </a:r>
            <a:r>
              <a:rPr lang="en-US" sz="3600" dirty="0"/>
              <a:t> et al. 2011. Chronic Achilles tendinopathy treated with eccentric stretching program. </a:t>
            </a:r>
            <a:r>
              <a:rPr lang="en-US" sz="3600" i="1" dirty="0"/>
              <a:t>Foot Ankle </a:t>
            </a:r>
            <a:r>
              <a:rPr lang="en-US" sz="3600" i="1" dirty="0" err="1"/>
              <a:t>Int</a:t>
            </a:r>
            <a:r>
              <a:rPr lang="en-US" sz="3600" i="1" dirty="0"/>
              <a:t> </a:t>
            </a:r>
            <a:r>
              <a:rPr lang="en-US" sz="3600" dirty="0"/>
              <a:t>32(9): 843-849.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Woodley et al.  2007. Chronic tendinopathy: effectiveness of eccentric exercise. </a:t>
            </a:r>
            <a:r>
              <a:rPr lang="en-US" sz="3600" i="1" dirty="0"/>
              <a:t>Br J Sports Med </a:t>
            </a:r>
            <a:r>
              <a:rPr lang="en-US" sz="3600" dirty="0"/>
              <a:t>41: 188-199.</a:t>
            </a:r>
          </a:p>
          <a:p>
            <a:pPr marL="571500" indent="-457200">
              <a:buFont typeface="+mj-lt"/>
              <a:buAutoNum type="arabicPeriod" startAt="20"/>
            </a:pPr>
            <a:r>
              <a:rPr lang="en-US" sz="3600" dirty="0"/>
              <a:t>Xan et al. 2009. Current concepts review: </a:t>
            </a:r>
            <a:r>
              <a:rPr lang="en-US" sz="3600" dirty="0" err="1"/>
              <a:t>noninsertional</a:t>
            </a:r>
            <a:r>
              <a:rPr lang="en-US" sz="3600" dirty="0"/>
              <a:t> Achilles tendinopathy. </a:t>
            </a:r>
            <a:r>
              <a:rPr lang="en-US" sz="3600" i="1" dirty="0"/>
              <a:t>Foot Ankle </a:t>
            </a:r>
            <a:r>
              <a:rPr lang="en-US" sz="3600" i="1" dirty="0" err="1"/>
              <a:t>Int</a:t>
            </a:r>
            <a:r>
              <a:rPr lang="en-US" sz="3600" i="1" dirty="0"/>
              <a:t> </a:t>
            </a:r>
            <a:r>
              <a:rPr lang="en-US" sz="3600" dirty="0"/>
              <a:t>30 (11): 1132-43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2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5" y="0"/>
            <a:ext cx="9165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43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7620000" cy="257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3200" i="1" dirty="0"/>
              <a:t>“Treatments of tendinopathy that seem to be effective in poor quality studies frequently fail to show clinical benefit when assessed in good clinical studies.” </a:t>
            </a:r>
          </a:p>
          <a:p>
            <a:pPr marL="114300" indent="0">
              <a:buNone/>
            </a:pPr>
            <a:r>
              <a:rPr lang="en-US" sz="2400" dirty="0"/>
              <a:t>- De </a:t>
            </a:r>
            <a:r>
              <a:rPr lang="en-US" sz="2400" dirty="0" err="1"/>
              <a:t>Vos</a:t>
            </a:r>
            <a:r>
              <a:rPr lang="en-US" sz="2400" dirty="0"/>
              <a:t> et al., JAMA 2010</a:t>
            </a:r>
          </a:p>
        </p:txBody>
      </p:sp>
    </p:spTree>
    <p:extLst>
      <p:ext uri="{BB962C8B-B14F-4D97-AF65-F5344CB8AC3E}">
        <p14:creationId xmlns:p14="http://schemas.microsoft.com/office/powerpoint/2010/main" val="3801444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Spectrum of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800600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dirty="0"/>
              <a:t>Distinct  pathologies</a:t>
            </a:r>
          </a:p>
          <a:p>
            <a:pPr marL="571500" indent="-457200">
              <a:buAutoNum type="arabicPeriod"/>
            </a:pPr>
            <a:r>
              <a:rPr lang="en-US" dirty="0" err="1"/>
              <a:t>Paratenonitis</a:t>
            </a:r>
            <a:r>
              <a:rPr lang="en-US" dirty="0"/>
              <a:t> 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err="1"/>
              <a:t>Noninsertional</a:t>
            </a:r>
            <a:r>
              <a:rPr lang="en-US" dirty="0"/>
              <a:t> Achilles </a:t>
            </a:r>
            <a:r>
              <a:rPr lang="en-US" dirty="0" err="1"/>
              <a:t>tendinopathy</a:t>
            </a: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Insertional  Achilles tendinopathy and variants</a:t>
            </a:r>
          </a:p>
          <a:p>
            <a:pPr lvl="1"/>
            <a:r>
              <a:rPr lang="en-US" dirty="0"/>
              <a:t>Achilles </a:t>
            </a:r>
            <a:r>
              <a:rPr lang="en-US" dirty="0" err="1"/>
              <a:t>Insertional</a:t>
            </a:r>
            <a:r>
              <a:rPr lang="en-US" dirty="0"/>
              <a:t>  Calcific </a:t>
            </a:r>
            <a:r>
              <a:rPr lang="en-US" dirty="0" err="1"/>
              <a:t>Tendinosis</a:t>
            </a:r>
            <a:r>
              <a:rPr lang="en-US" dirty="0"/>
              <a:t> (AICT)</a:t>
            </a:r>
          </a:p>
          <a:p>
            <a:pPr lvl="1"/>
            <a:r>
              <a:rPr lang="en-US" dirty="0" err="1"/>
              <a:t>Haglund’s</a:t>
            </a:r>
            <a:r>
              <a:rPr lang="en-US" dirty="0"/>
              <a:t> deformity</a:t>
            </a:r>
          </a:p>
          <a:p>
            <a:pPr lvl="1"/>
            <a:r>
              <a:rPr lang="en-US" dirty="0" err="1"/>
              <a:t>Retrocalcaneal</a:t>
            </a:r>
            <a:r>
              <a:rPr lang="en-US" dirty="0"/>
              <a:t> bursitis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Acute rupture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Chronic rupture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65" y="1638300"/>
            <a:ext cx="472943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341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Intratendinous</a:t>
            </a:r>
            <a:r>
              <a:rPr lang="en-US" dirty="0"/>
              <a:t> 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5066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Histopathology: 4 key features</a:t>
            </a:r>
          </a:p>
          <a:p>
            <a:pPr lvl="1"/>
            <a:r>
              <a:rPr lang="en-US" dirty="0"/>
              <a:t>Increased cell number and cellular proliferation</a:t>
            </a:r>
          </a:p>
          <a:p>
            <a:pPr lvl="1"/>
            <a:r>
              <a:rPr lang="en-US" dirty="0"/>
              <a:t>Increased ground substance</a:t>
            </a:r>
          </a:p>
          <a:p>
            <a:pPr lvl="1"/>
            <a:r>
              <a:rPr lang="en-US" dirty="0"/>
              <a:t>Collagen disarray</a:t>
            </a:r>
          </a:p>
          <a:p>
            <a:pPr lvl="1"/>
            <a:r>
              <a:rPr lang="en-US" dirty="0"/>
              <a:t>Neovascularization</a:t>
            </a:r>
          </a:p>
          <a:p>
            <a:r>
              <a:rPr lang="en-US" dirty="0"/>
              <a:t>Imaging</a:t>
            </a:r>
          </a:p>
          <a:p>
            <a:pPr lvl="1"/>
            <a:r>
              <a:rPr lang="en-US" dirty="0"/>
              <a:t>Ultrasound</a:t>
            </a:r>
          </a:p>
          <a:p>
            <a:pPr lvl="1"/>
            <a:r>
              <a:rPr lang="en-US" dirty="0"/>
              <a:t>MRI</a:t>
            </a:r>
          </a:p>
          <a:p>
            <a:r>
              <a:rPr lang="en-US" dirty="0"/>
              <a:t>Primarily NOT inflammatory</a:t>
            </a:r>
          </a:p>
          <a:p>
            <a:r>
              <a:rPr lang="en-US" dirty="0"/>
              <a:t>Early: compensation for excessive load</a:t>
            </a:r>
          </a:p>
          <a:p>
            <a:r>
              <a:rPr lang="en-US" dirty="0"/>
              <a:t>Late: failed healing response</a:t>
            </a:r>
          </a:p>
          <a:p>
            <a:r>
              <a:rPr lang="en-US" dirty="0"/>
              <a:t>The continuum model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7472" y="6019800"/>
            <a:ext cx="8001000" cy="678499"/>
            <a:chOff x="266700" y="5970291"/>
            <a:chExt cx="8001000" cy="678499"/>
          </a:xfrm>
        </p:grpSpPr>
        <p:sp>
          <p:nvSpPr>
            <p:cNvPr id="8" name="TextBox 7"/>
            <p:cNvSpPr txBox="1"/>
            <p:nvPr/>
          </p:nvSpPr>
          <p:spPr>
            <a:xfrm>
              <a:off x="2895600" y="6341013"/>
              <a:ext cx="274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Reactive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>
                  <a:solidFill>
                    <a:srgbClr val="FFFF00"/>
                  </a:solidFill>
                </a:rPr>
                <a:t>episodes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6700" y="5970291"/>
              <a:ext cx="8001000" cy="524611"/>
              <a:chOff x="266700" y="5970291"/>
              <a:chExt cx="8001000" cy="524611"/>
            </a:xfrm>
          </p:grpSpPr>
          <p:sp>
            <p:nvSpPr>
              <p:cNvPr id="5" name="Left-Right Arrow 4"/>
              <p:cNvSpPr/>
              <p:nvPr/>
            </p:nvSpPr>
            <p:spPr>
              <a:xfrm>
                <a:off x="266700" y="5970291"/>
                <a:ext cx="8001000" cy="421937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3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19100" y="5988818"/>
                <a:ext cx="7696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Normal tendon        Reactive tendinopathy            Disrepair                Degeneration 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762000" y="6494902"/>
                <a:ext cx="2590800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380464" y="6483948"/>
                <a:ext cx="2391936" cy="1095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148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64" y="-85380"/>
            <a:ext cx="7620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Continuum model of tendinopathy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6581001"/>
            <a:ext cx="3933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Cook JL and </a:t>
            </a:r>
            <a:r>
              <a:rPr lang="en-US" sz="1200" dirty="0" err="1"/>
              <a:t>Purdam</a:t>
            </a:r>
            <a:r>
              <a:rPr lang="en-US" sz="1200" dirty="0"/>
              <a:t> CR, </a:t>
            </a:r>
            <a:r>
              <a:rPr lang="en-US" sz="1200" i="1" dirty="0"/>
              <a:t>Br J Sports Med </a:t>
            </a:r>
            <a:r>
              <a:rPr lang="en-US" sz="1200" dirty="0"/>
              <a:t>2009</a:t>
            </a:r>
          </a:p>
        </p:txBody>
      </p:sp>
      <p:sp>
        <p:nvSpPr>
          <p:cNvPr id="10" name="Up Arrow 9"/>
          <p:cNvSpPr/>
          <p:nvPr/>
        </p:nvSpPr>
        <p:spPr>
          <a:xfrm>
            <a:off x="4645712" y="2375972"/>
            <a:ext cx="727944" cy="3199980"/>
          </a:xfrm>
          <a:prstGeom prst="upArrow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shade val="100000"/>
                  <a:satMod val="115000"/>
                </a:schemeClr>
              </a:gs>
              <a:gs pos="100000">
                <a:schemeClr val="bg1">
                  <a:shade val="70000"/>
                  <a:satMod val="13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10800000">
            <a:off x="3316255" y="2375972"/>
            <a:ext cx="818918" cy="3199980"/>
          </a:xfrm>
          <a:prstGeom prst="upArrow">
            <a:avLst/>
          </a:prstGeom>
          <a:gradFill flip="none" rotWithShape="1">
            <a:gsLst>
              <a:gs pos="0">
                <a:srgbClr val="FFFF00"/>
              </a:gs>
              <a:gs pos="75000">
                <a:schemeClr val="bg1">
                  <a:shade val="100000"/>
                  <a:satMod val="115000"/>
                </a:schemeClr>
              </a:gs>
              <a:gs pos="100000">
                <a:schemeClr val="bg1">
                  <a:shade val="70000"/>
                  <a:satMod val="13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78055" y="762000"/>
            <a:ext cx="38862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Stress shielded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u="sng" dirty="0"/>
              <a:t>Normal tendon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Reactive tendinopathy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Tendon disrepair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u="sng" dirty="0"/>
              <a:t>Degenerative tendinopathy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64705" y="1969511"/>
            <a:ext cx="122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21255" y="3729335"/>
            <a:ext cx="1653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Appropriate modified load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2443" y="3729335"/>
            <a:ext cx="2004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Excessive load +/- individual factors</a:t>
            </a:r>
          </a:p>
        </p:txBody>
      </p:sp>
      <p:sp>
        <p:nvSpPr>
          <p:cNvPr id="15" name="Up Arrow 14"/>
          <p:cNvSpPr/>
          <p:nvPr/>
        </p:nvSpPr>
        <p:spPr>
          <a:xfrm>
            <a:off x="3927661" y="1175730"/>
            <a:ext cx="442458" cy="544675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0800000">
            <a:off x="4462833" y="1175730"/>
            <a:ext cx="442458" cy="544675"/>
          </a:xfrm>
          <a:prstGeom prst="up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69569" y="1225626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Unloaded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4055" y="1225627"/>
            <a:ext cx="1132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Optimized load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2118" y="1364127"/>
            <a:ext cx="1132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Optimized load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5646" y="2689896"/>
            <a:ext cx="872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Strengthen</a:t>
            </a:r>
          </a:p>
        </p:txBody>
      </p:sp>
      <p:sp>
        <p:nvSpPr>
          <p:cNvPr id="21" name="Curved Down Arrow 20"/>
          <p:cNvSpPr/>
          <p:nvPr/>
        </p:nvSpPr>
        <p:spPr>
          <a:xfrm>
            <a:off x="5740429" y="1439159"/>
            <a:ext cx="1353459" cy="586099"/>
          </a:xfrm>
          <a:prstGeom prst="curved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rot="10800000">
            <a:off x="5711419" y="2387477"/>
            <a:ext cx="1305672" cy="559501"/>
          </a:xfrm>
          <a:prstGeom prst="curved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42587" y="1827331"/>
            <a:ext cx="2501695" cy="445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93000" y="5938171"/>
            <a:ext cx="3771255" cy="486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2478055" y="914400"/>
            <a:ext cx="0" cy="2590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78055" y="914400"/>
            <a:ext cx="12476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478055" y="3505200"/>
            <a:ext cx="4607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4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hurt?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4572000" cy="52879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Overall weak association between pain and extent of pathology</a:t>
            </a:r>
          </a:p>
          <a:p>
            <a:r>
              <a:rPr lang="en-US" dirty="0"/>
              <a:t>Reactive tendinopathy</a:t>
            </a:r>
          </a:p>
          <a:p>
            <a:pPr lvl="1"/>
            <a:r>
              <a:rPr lang="en-US" dirty="0"/>
              <a:t>Increased pain-associated neurotransmitters/receptors</a:t>
            </a:r>
          </a:p>
          <a:p>
            <a:pPr lvl="1"/>
            <a:r>
              <a:rPr lang="en-US" dirty="0"/>
              <a:t>Neurogenic inflammation </a:t>
            </a:r>
          </a:p>
          <a:p>
            <a:r>
              <a:rPr lang="en-US" dirty="0"/>
              <a:t>Tendon disrepair and degenerative tendinopathy</a:t>
            </a:r>
          </a:p>
          <a:p>
            <a:pPr lvl="1"/>
            <a:r>
              <a:rPr lang="en-US" dirty="0"/>
              <a:t>Neovascularization associated with innervation and neurotransmitters</a:t>
            </a:r>
          </a:p>
          <a:p>
            <a:pPr lvl="1"/>
            <a:r>
              <a:rPr lang="en-US" dirty="0"/>
              <a:t>Concentrated neurotransmitters near and in vessel wall</a:t>
            </a:r>
          </a:p>
          <a:p>
            <a:pPr lvl="1"/>
            <a:r>
              <a:rPr lang="en-US" dirty="0" err="1"/>
              <a:t>Sclerosing</a:t>
            </a:r>
            <a:r>
              <a:rPr lang="en-US" dirty="0"/>
              <a:t> therapy effective at pain reduction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5190351" y="1790700"/>
            <a:ext cx="609600" cy="4541838"/>
          </a:xfrm>
          <a:prstGeom prst="downArrow">
            <a:avLst/>
          </a:prstGeom>
          <a:gradFill flip="none" rotWithShape="1">
            <a:gsLst>
              <a:gs pos="0">
                <a:srgbClr val="FFFF00"/>
              </a:gs>
              <a:gs pos="75000">
                <a:schemeClr val="bg1">
                  <a:shade val="100000"/>
                  <a:satMod val="115000"/>
                </a:schemeClr>
              </a:gs>
              <a:gs pos="100000">
                <a:schemeClr val="bg1">
                  <a:shade val="70000"/>
                  <a:satMod val="13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145" y="977226"/>
            <a:ext cx="22707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u="sng" dirty="0"/>
              <a:t>Normal tendon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Reactive tendinopathy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Tendon disrepair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b="1" u="sng" dirty="0"/>
              <a:t>Degenerative tendinopathy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4085319" y="3689343"/>
            <a:ext cx="19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Neovascularization</a:t>
            </a:r>
          </a:p>
        </p:txBody>
      </p:sp>
    </p:spTree>
    <p:extLst>
      <p:ext uri="{BB962C8B-B14F-4D97-AF65-F5344CB8AC3E}">
        <p14:creationId xmlns:p14="http://schemas.microsoft.com/office/powerpoint/2010/main" val="51068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for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Triad of swelling, pain, dysfunction</a:t>
            </a:r>
          </a:p>
          <a:p>
            <a:r>
              <a:rPr lang="en-US" dirty="0"/>
              <a:t>Normalize tendon anatomy</a:t>
            </a:r>
          </a:p>
          <a:p>
            <a:pPr lvl="1"/>
            <a:r>
              <a:rPr lang="en-US" dirty="0"/>
              <a:t>Appropriate cyclic loading – </a:t>
            </a:r>
            <a:r>
              <a:rPr lang="en-US" u="sng" dirty="0" err="1"/>
              <a:t>mechanotherapy</a:t>
            </a:r>
            <a:endParaRPr lang="en-US" u="sng" dirty="0"/>
          </a:p>
          <a:p>
            <a:pPr lvl="1"/>
            <a:r>
              <a:rPr lang="en-US" dirty="0"/>
              <a:t>Simulate acute injury</a:t>
            </a:r>
          </a:p>
          <a:p>
            <a:pPr lvl="2"/>
            <a:r>
              <a:rPr lang="en-US" dirty="0"/>
              <a:t>ESWT</a:t>
            </a:r>
          </a:p>
          <a:p>
            <a:pPr lvl="2"/>
            <a:r>
              <a:rPr lang="en-US" dirty="0"/>
              <a:t>Surgical</a:t>
            </a:r>
          </a:p>
          <a:p>
            <a:pPr lvl="2"/>
            <a:r>
              <a:rPr lang="en-US" dirty="0"/>
              <a:t>Target biochemical mediators of tendon healing</a:t>
            </a:r>
          </a:p>
          <a:p>
            <a:pPr lvl="1"/>
            <a:r>
              <a:rPr lang="en-US" dirty="0"/>
              <a:t>Direct surgical remodeling</a:t>
            </a:r>
          </a:p>
          <a:p>
            <a:r>
              <a:rPr lang="en-US" dirty="0"/>
              <a:t>Decrease Pain</a:t>
            </a:r>
          </a:p>
          <a:p>
            <a:pPr lvl="1"/>
            <a:r>
              <a:rPr lang="en-US" dirty="0"/>
              <a:t>Immobilization, complete or relative rest</a:t>
            </a:r>
          </a:p>
          <a:p>
            <a:pPr lvl="1"/>
            <a:r>
              <a:rPr lang="en-US" dirty="0"/>
              <a:t>Target neovascularization </a:t>
            </a:r>
          </a:p>
          <a:p>
            <a:pPr lvl="2"/>
            <a:r>
              <a:rPr lang="en-US" u="sng" dirty="0" err="1"/>
              <a:t>Mechanotherapy</a:t>
            </a:r>
            <a:endParaRPr lang="en-US" u="sng" dirty="0"/>
          </a:p>
          <a:p>
            <a:pPr lvl="2"/>
            <a:r>
              <a:rPr lang="en-US" dirty="0" err="1"/>
              <a:t>Sclerosing</a:t>
            </a:r>
            <a:r>
              <a:rPr lang="en-US" dirty="0"/>
              <a:t> therapy</a:t>
            </a:r>
          </a:p>
          <a:p>
            <a:pPr lvl="2"/>
            <a:r>
              <a:rPr lang="en-US" dirty="0"/>
              <a:t>Surgical</a:t>
            </a:r>
          </a:p>
          <a:p>
            <a:r>
              <a:rPr lang="en-US" dirty="0"/>
              <a:t>Increase function</a:t>
            </a:r>
          </a:p>
          <a:p>
            <a:pPr lvl="1"/>
            <a:r>
              <a:rPr lang="en-US" u="sng" dirty="0" err="1"/>
              <a:t>Mechanotherapy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36166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126258</TotalTime>
  <Words>2052</Words>
  <Application>Microsoft Office PowerPoint</Application>
  <PresentationFormat>On-screen Show (4:3)</PresentationFormat>
  <Paragraphs>252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Tendon Injuries in Endurance Athletes  -Achilles tendinopathy   -Mid-portion     -Evidence-based     -Personally biased  </vt:lpstr>
      <vt:lpstr>PowerPoint Presentation</vt:lpstr>
      <vt:lpstr>PowerPoint Presentation</vt:lpstr>
      <vt:lpstr>Spectrum of pathology</vt:lpstr>
      <vt:lpstr>Intratendinous pathology</vt:lpstr>
      <vt:lpstr>Continuum model of tendinopathy</vt:lpstr>
      <vt:lpstr>Why does it hurt?</vt:lpstr>
      <vt:lpstr>Rationale for treatment</vt:lpstr>
      <vt:lpstr>Eccentric training</vt:lpstr>
      <vt:lpstr>Sclerosing therapy</vt:lpstr>
      <vt:lpstr>Extracorporeal Shock Wave Therapy</vt:lpstr>
      <vt:lpstr>ESWT</vt:lpstr>
      <vt:lpstr>Other options?</vt:lpstr>
      <vt:lpstr>Surgical treatment</vt:lpstr>
      <vt:lpstr>Typical treatment paradigm</vt:lpstr>
      <vt:lpstr>What should a clinician do?</vt:lpstr>
      <vt:lpstr>PowerPoint Presentation</vt:lpstr>
      <vt:lpstr>A pragmatic approach</vt:lpstr>
      <vt:lpstr>PowerPoint Presentation</vt:lpstr>
      <vt:lpstr>References</vt:lpstr>
      <vt:lpstr>References,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Achilles Tendinopathies: Conservative treatment</dc:title>
  <dc:creator>Rachel DeVoe</dc:creator>
  <cp:lastModifiedBy>Shaw Family</cp:lastModifiedBy>
  <cp:revision>184</cp:revision>
  <dcterms:created xsi:type="dcterms:W3CDTF">2011-12-17T05:33:21Z</dcterms:created>
  <dcterms:modified xsi:type="dcterms:W3CDTF">2018-01-20T23:40:31Z</dcterms:modified>
</cp:coreProperties>
</file>